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7" r:id="rId1"/>
  </p:sldMasterIdLst>
  <p:notesMasterIdLst>
    <p:notesMasterId r:id="rId61"/>
  </p:notesMasterIdLst>
  <p:sldIdLst>
    <p:sldId id="256" r:id="rId2"/>
    <p:sldId id="393" r:id="rId3"/>
    <p:sldId id="307" r:id="rId4"/>
    <p:sldId id="343" r:id="rId5"/>
    <p:sldId id="321" r:id="rId6"/>
    <p:sldId id="288" r:id="rId7"/>
    <p:sldId id="390" r:id="rId8"/>
    <p:sldId id="366" r:id="rId9"/>
    <p:sldId id="381" r:id="rId10"/>
    <p:sldId id="371" r:id="rId11"/>
    <p:sldId id="372" r:id="rId12"/>
    <p:sldId id="322" r:id="rId13"/>
    <p:sldId id="382" r:id="rId14"/>
    <p:sldId id="303" r:id="rId15"/>
    <p:sldId id="323" r:id="rId16"/>
    <p:sldId id="368" r:id="rId17"/>
    <p:sldId id="268" r:id="rId18"/>
    <p:sldId id="376" r:id="rId19"/>
    <p:sldId id="337" r:id="rId20"/>
    <p:sldId id="269" r:id="rId21"/>
    <p:sldId id="358" r:id="rId22"/>
    <p:sldId id="359" r:id="rId23"/>
    <p:sldId id="305" r:id="rId24"/>
    <p:sldId id="332" r:id="rId25"/>
    <p:sldId id="391" r:id="rId26"/>
    <p:sldId id="388" r:id="rId27"/>
    <p:sldId id="374" r:id="rId28"/>
    <p:sldId id="354" r:id="rId29"/>
    <p:sldId id="380" r:id="rId30"/>
    <p:sldId id="385" r:id="rId31"/>
    <p:sldId id="357" r:id="rId32"/>
    <p:sldId id="296" r:id="rId33"/>
    <p:sldId id="386" r:id="rId34"/>
    <p:sldId id="387" r:id="rId35"/>
    <p:sldId id="352" r:id="rId36"/>
    <p:sldId id="365" r:id="rId37"/>
    <p:sldId id="383" r:id="rId38"/>
    <p:sldId id="353" r:id="rId39"/>
    <p:sldId id="362" r:id="rId40"/>
    <p:sldId id="384" r:id="rId41"/>
    <p:sldId id="361" r:id="rId42"/>
    <p:sldId id="325" r:id="rId43"/>
    <p:sldId id="379" r:id="rId44"/>
    <p:sldId id="364" r:id="rId45"/>
    <p:sldId id="316" r:id="rId46"/>
    <p:sldId id="327" r:id="rId47"/>
    <p:sldId id="301" r:id="rId48"/>
    <p:sldId id="342" r:id="rId49"/>
    <p:sldId id="326" r:id="rId50"/>
    <p:sldId id="389" r:id="rId51"/>
    <p:sldId id="306" r:id="rId52"/>
    <p:sldId id="338" r:id="rId53"/>
    <p:sldId id="340" r:id="rId54"/>
    <p:sldId id="363" r:id="rId55"/>
    <p:sldId id="375" r:id="rId56"/>
    <p:sldId id="360" r:id="rId57"/>
    <p:sldId id="304" r:id="rId58"/>
    <p:sldId id="378" r:id="rId59"/>
    <p:sldId id="392"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18" autoAdjust="0"/>
    <p:restoredTop sz="94684" autoAdjust="0"/>
  </p:normalViewPr>
  <p:slideViewPr>
    <p:cSldViewPr>
      <p:cViewPr varScale="1">
        <p:scale>
          <a:sx n="90" d="100"/>
          <a:sy n="90" d="100"/>
        </p:scale>
        <p:origin x="-1352" y="-112"/>
      </p:cViewPr>
      <p:guideLst>
        <p:guide orient="horz" pos="2160"/>
        <p:guide pos="2880"/>
      </p:guideLst>
    </p:cSldViewPr>
  </p:slideViewPr>
  <p:outlineViewPr>
    <p:cViewPr>
      <p:scale>
        <a:sx n="33" d="100"/>
        <a:sy n="33" d="100"/>
      </p:scale>
      <p:origin x="48" y="287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348411-055A-43C7-A240-020A20D2EF20}" type="datetimeFigureOut">
              <a:rPr lang="en-US" smtClean="0"/>
              <a:pPr/>
              <a:t>2/10/12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D464F7-C531-41B8-A810-6C1F3110A553}" type="slidenum">
              <a:rPr lang="en-US" smtClean="0"/>
              <a:pPr/>
              <a:t>‹#›</a:t>
            </a:fld>
            <a:endParaRPr lang="en-US"/>
          </a:p>
        </p:txBody>
      </p:sp>
    </p:spTree>
    <p:extLst>
      <p:ext uri="{BB962C8B-B14F-4D97-AF65-F5344CB8AC3E}">
        <p14:creationId xmlns:p14="http://schemas.microsoft.com/office/powerpoint/2010/main" val="2600864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407CEF26-A2D7-4507-85F9-5B0EC4FE9122}" type="datetime1">
              <a:rPr lang="en-US" smtClean="0"/>
              <a:pPr/>
              <a:t>2/10/12</a:t>
            </a:fld>
            <a:endParaRPr lang="en-US"/>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41114E22-45B2-43C2-BC95-135C95AF5F4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959901-AA73-4136-9977-E88FAA72FE54}" type="datetime1">
              <a:rPr lang="en-US" smtClean="0"/>
              <a:pPr/>
              <a:t>2/10/12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14E22-45B2-43C2-BC95-135C95AF5F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4BD25A8-0C52-4BEF-9576-63A88994A1FB}" type="datetime1">
              <a:rPr lang="en-US" smtClean="0"/>
              <a:pPr/>
              <a:t>2/10/12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14E22-45B2-43C2-BC95-135C95AF5F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2310DC-8D94-4FF4-A37B-C6AE7B8318C9}" type="datetime1">
              <a:rPr lang="en-US" smtClean="0"/>
              <a:pPr/>
              <a:t>2/10/12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14E22-45B2-43C2-BC95-135C95AF5F46}" type="slidenum">
              <a:rPr lang="en-US" smtClean="0"/>
              <a:pPr/>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53A664D-9B7A-40D3-9574-996B1E57C98D}" type="datetime1">
              <a:rPr lang="en-US" smtClean="0"/>
              <a:pPr/>
              <a:t>2/10/12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14E22-45B2-43C2-BC95-135C95AF5F46}"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560550B9-0A32-44AB-8949-318B10D80859}" type="datetime1">
              <a:rPr lang="en-US" smtClean="0"/>
              <a:pPr/>
              <a:t>2/10/12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14E22-45B2-43C2-BC95-135C95AF5F46}"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ECAEFF6-6062-433E-A331-89BA3594F179}" type="datetime1">
              <a:rPr lang="en-US" smtClean="0"/>
              <a:pPr/>
              <a:t>2/10/12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14E22-45B2-43C2-BC95-135C95AF5F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FBDCE4-F1EA-4DA7-8486-9ECCDD6BABD8}" type="datetime1">
              <a:rPr lang="en-US" smtClean="0"/>
              <a:pPr/>
              <a:t>2/10/12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14E22-45B2-43C2-BC95-135C95AF5F46}"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FEEDA7E-4822-4D00-B206-C3889E9ED1CA}" type="datetime1">
              <a:rPr lang="en-US" smtClean="0"/>
              <a:pPr/>
              <a:t>2/10/12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14E22-45B2-43C2-BC95-135C95AF5F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F60262-67F5-4F69-9238-C3CA45609E88}" type="datetime1">
              <a:rPr lang="en-US" smtClean="0"/>
              <a:pPr/>
              <a:t>2/10/12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14E22-45B2-43C2-BC95-135C95AF5F46}"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B988F-9C8D-46B1-BB39-336EAB19D6E0}" type="datetime1">
              <a:rPr lang="en-US" smtClean="0"/>
              <a:pPr/>
              <a:t>2/10/12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14E22-45B2-43C2-BC95-135C95AF5F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1328AD8F-8500-4AB8-96E0-13AFD105B2FE}" type="datetime1">
              <a:rPr lang="en-US" smtClean="0"/>
              <a:pPr/>
              <a:t>2/10/12</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41114E22-45B2-43C2-BC95-135C95AF5F4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hf hdr="0" ftr="0" dt="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dirty="0" smtClean="0">
                <a:solidFill>
                  <a:schemeClr val="tx1"/>
                </a:solidFill>
                <a:latin typeface="Impact" pitchFamily="34" charset="0"/>
              </a:rPr>
              <a:t/>
            </a:r>
            <a:br>
              <a:rPr lang="en-US" dirty="0" smtClean="0">
                <a:solidFill>
                  <a:schemeClr val="tx1"/>
                </a:solidFill>
                <a:latin typeface="Impact" pitchFamily="34" charset="0"/>
              </a:rPr>
            </a:br>
            <a:endParaRPr lang="en-US" sz="4400" dirty="0">
              <a:solidFill>
                <a:schemeClr val="tx1"/>
              </a:solidFill>
              <a:latin typeface="Impact" pitchFamily="34" charset="0"/>
            </a:endParaRPr>
          </a:p>
        </p:txBody>
      </p:sp>
      <p:sp>
        <p:nvSpPr>
          <p:cNvPr id="3" name="Subtitle 2"/>
          <p:cNvSpPr>
            <a:spLocks noGrp="1"/>
          </p:cNvSpPr>
          <p:nvPr>
            <p:ph type="subTitle" idx="1"/>
          </p:nvPr>
        </p:nvSpPr>
        <p:spPr>
          <a:xfrm>
            <a:off x="1295400" y="304800"/>
            <a:ext cx="6400800" cy="6248400"/>
          </a:xfrm>
        </p:spPr>
        <p:txBody>
          <a:bodyPr>
            <a:normAutofit/>
          </a:bodyPr>
          <a:lstStyle/>
          <a:p>
            <a:endParaRPr lang="en-US" sz="2800" dirty="0" smtClean="0">
              <a:solidFill>
                <a:schemeClr val="tx1"/>
              </a:solidFill>
            </a:endParaRPr>
          </a:p>
          <a:p>
            <a:r>
              <a:rPr lang="en-US" sz="3600" i="1" dirty="0" smtClean="0">
                <a:solidFill>
                  <a:schemeClr val="bg1"/>
                </a:solidFill>
                <a:latin typeface="Magneto" pitchFamily="82" charset="0"/>
              </a:rPr>
              <a:t> </a:t>
            </a: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200" i="1" dirty="0" smtClean="0">
              <a:latin typeface="Magneto" pitchFamily="82" charset="0"/>
            </a:endParaRPr>
          </a:p>
        </p:txBody>
      </p:sp>
      <p:pic>
        <p:nvPicPr>
          <p:cNvPr id="1028" name="Picture 4"/>
          <p:cNvPicPr>
            <a:picLocks noChangeAspect="1" noChangeArrowheads="1"/>
          </p:cNvPicPr>
          <p:nvPr/>
        </p:nvPicPr>
        <p:blipFill>
          <a:blip r:embed="rId2"/>
          <a:srcRect/>
          <a:stretch>
            <a:fillRect/>
          </a:stretch>
        </p:blipFill>
        <p:spPr bwMode="auto">
          <a:xfrm>
            <a:off x="3200400" y="3581400"/>
            <a:ext cx="2895600" cy="2014330"/>
          </a:xfrm>
          <a:prstGeom prst="rect">
            <a:avLst/>
          </a:prstGeom>
          <a:noFill/>
          <a:ln w="9525">
            <a:solidFill>
              <a:schemeClr val="tx1"/>
            </a:solidFill>
            <a:miter lim="800000"/>
            <a:headEnd/>
            <a:tailEnd/>
          </a:ln>
        </p:spPr>
      </p:pic>
      <p:sp>
        <p:nvSpPr>
          <p:cNvPr id="8" name="Rectangle 7"/>
          <p:cNvSpPr/>
          <p:nvPr/>
        </p:nvSpPr>
        <p:spPr>
          <a:xfrm>
            <a:off x="1691384" y="1524000"/>
            <a:ext cx="5832697" cy="830997"/>
          </a:xfrm>
          <a:prstGeom prst="rect">
            <a:avLst/>
          </a:prstGeom>
          <a:noFill/>
        </p:spPr>
        <p:txBody>
          <a:bodyPr wrap="none" lIns="91440" tIns="45720" rIns="91440" bIns="45720">
            <a:spAutoFit/>
          </a:bodyPr>
          <a:lstStyle/>
          <a:p>
            <a:pPr algn="ctr"/>
            <a:r>
              <a:rPr lang="en-US" sz="2400" b="1"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60 </a:t>
            </a:r>
            <a:r>
              <a:rPr lang="en-US" sz="2400" b="1"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METHOD </a:t>
            </a:r>
          </a:p>
          <a:p>
            <a:pPr algn="ctr"/>
            <a:r>
              <a:rPr lang="en-US" sz="2400" b="1"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INSTRUCTORS </a:t>
            </a:r>
            <a:r>
              <a:rPr lang="en-US" sz="2400" b="1"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TRAINING </a:t>
            </a:r>
            <a:r>
              <a:rPr lang="en-US" sz="2400" b="1"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MANUAL</a:t>
            </a:r>
            <a:r>
              <a:rPr lang="en-US" sz="2400" b="1" cap="none" spc="0" dirty="0" smtClean="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rPr>
              <a:t> </a:t>
            </a:r>
            <a:endParaRPr lang="en-US" sz="2400" b="1" cap="none" spc="0" dirty="0">
              <a:ln w="17780" cmpd="sng">
                <a:solidFill>
                  <a:srgbClr val="FFFFFF"/>
                </a:solidFill>
                <a:prstDash val="solid"/>
                <a:miter lim="800000"/>
              </a:ln>
              <a:solidFill>
                <a:schemeClr val="bg1"/>
              </a:solidFill>
              <a:effectLst>
                <a:outerShdw blurRad="50800" algn="tl" rotWithShape="0">
                  <a:srgbClr val="000000"/>
                </a:outerShdw>
              </a:effectLst>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8077200" cy="1470025"/>
          </a:xfrm>
        </p:spPr>
        <p:txBody>
          <a:bodyPr>
            <a:normAutofit/>
          </a:bodyPr>
          <a:lstStyle/>
          <a:p>
            <a:r>
              <a:rPr lang="en-US" sz="2400" dirty="0" smtClean="0">
                <a:solidFill>
                  <a:schemeClr val="bg1"/>
                </a:solidFill>
                <a:latin typeface="Comic Sans MS"/>
                <a:cs typeface="Comic Sans MS"/>
              </a:rPr>
              <a:t>The Feeling of Sexual Tension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838200"/>
            <a:ext cx="8763000" cy="5867400"/>
          </a:xfrm>
        </p:spPr>
        <p:style>
          <a:lnRef idx="1">
            <a:schemeClr val="dk1"/>
          </a:lnRef>
          <a:fillRef idx="2">
            <a:schemeClr val="dk1"/>
          </a:fillRef>
          <a:effectRef idx="1">
            <a:schemeClr val="dk1"/>
          </a:effectRef>
          <a:fontRef idx="minor">
            <a:schemeClr val="dk1"/>
          </a:fontRef>
        </p:style>
        <p:txBody>
          <a:bodyPr>
            <a:normAutofit fontScale="25000" lnSpcReduction="20000"/>
          </a:bodyPr>
          <a:lstStyle/>
          <a:p>
            <a:pPr algn="l">
              <a:buFont typeface="Wingdings" pitchFamily="2" charset="2"/>
              <a:buChar char="§"/>
            </a:pPr>
            <a:r>
              <a:rPr lang="en-US" sz="8000" dirty="0" smtClean="0">
                <a:solidFill>
                  <a:schemeClr val="tx1"/>
                </a:solidFill>
                <a:latin typeface="Comic Sans MS"/>
                <a:cs typeface="Comic Sans MS"/>
              </a:rPr>
              <a:t> In our culture and the media we can’t even mention the topic of sex without trying to diffuse it with nervous laughter.</a:t>
            </a:r>
          </a:p>
          <a:p>
            <a:pPr algn="l"/>
            <a:endParaRPr lang="en-US" sz="8000" dirty="0" smtClean="0">
              <a:solidFill>
                <a:schemeClr val="tx1"/>
              </a:solidFill>
              <a:latin typeface="Comic Sans MS"/>
              <a:cs typeface="Comic Sans MS"/>
            </a:endParaRPr>
          </a:p>
          <a:p>
            <a:pPr algn="l">
              <a:buFont typeface="Wingdings" pitchFamily="2" charset="2"/>
              <a:buChar char="§"/>
            </a:pPr>
            <a:r>
              <a:rPr lang="en-US" sz="8000" dirty="0" smtClean="0">
                <a:solidFill>
                  <a:schemeClr val="tx1"/>
                </a:solidFill>
                <a:latin typeface="Comic Sans MS"/>
                <a:cs typeface="Comic Sans MS"/>
              </a:rPr>
              <a:t> So if most people can’t even deal with the topic of sex, just imagine how they react to the feeling they get in the form of sexual tension when taking to an attractive woman. Of course, they try to break the tension and push it away.</a:t>
            </a:r>
          </a:p>
          <a:p>
            <a:pPr algn="l"/>
            <a:endParaRPr lang="en-US" sz="8000" dirty="0" smtClean="0">
              <a:solidFill>
                <a:schemeClr val="tx1"/>
              </a:solidFill>
              <a:latin typeface="Comic Sans MS"/>
              <a:cs typeface="Comic Sans MS"/>
            </a:endParaRPr>
          </a:p>
          <a:p>
            <a:pPr lvl="1" algn="l">
              <a:buFont typeface="Wingdings" pitchFamily="2" charset="2"/>
              <a:buChar char="§"/>
            </a:pPr>
            <a:r>
              <a:rPr lang="en-US" sz="8000" dirty="0" smtClean="0">
                <a:solidFill>
                  <a:schemeClr val="tx1"/>
                </a:solidFill>
                <a:latin typeface="Comic Sans MS"/>
                <a:cs typeface="Comic Sans MS"/>
              </a:rPr>
              <a:t> Feel like they always have to be the person talking</a:t>
            </a:r>
          </a:p>
          <a:p>
            <a:pPr lvl="1" algn="l">
              <a:buFont typeface="Wingdings" pitchFamily="2" charset="2"/>
              <a:buChar char="§"/>
            </a:pPr>
            <a:r>
              <a:rPr lang="en-US" sz="8000" dirty="0" smtClean="0">
                <a:solidFill>
                  <a:schemeClr val="tx1"/>
                </a:solidFill>
                <a:latin typeface="Comic Sans MS"/>
                <a:cs typeface="Comic Sans MS"/>
              </a:rPr>
              <a:t> Being funny, making jokes</a:t>
            </a:r>
          </a:p>
          <a:p>
            <a:pPr lvl="1" algn="l">
              <a:buFont typeface="Wingdings" pitchFamily="2" charset="2"/>
              <a:buChar char="§"/>
            </a:pPr>
            <a:r>
              <a:rPr lang="en-US" sz="8000" dirty="0" smtClean="0">
                <a:solidFill>
                  <a:schemeClr val="tx1"/>
                </a:solidFill>
                <a:latin typeface="Comic Sans MS"/>
                <a:cs typeface="Comic Sans MS"/>
              </a:rPr>
              <a:t> Get very nervous and fidget when there is silence</a:t>
            </a:r>
          </a:p>
          <a:p>
            <a:pPr lvl="1" algn="l">
              <a:buFont typeface="Wingdings" pitchFamily="2" charset="2"/>
              <a:buChar char="§"/>
            </a:pPr>
            <a:r>
              <a:rPr lang="en-US" sz="8000" dirty="0" smtClean="0">
                <a:solidFill>
                  <a:schemeClr val="tx1"/>
                </a:solidFill>
                <a:latin typeface="Comic Sans MS"/>
                <a:cs typeface="Comic Sans MS"/>
              </a:rPr>
              <a:t> Eye-contact makes them uncomfortable</a:t>
            </a:r>
          </a:p>
          <a:p>
            <a:pPr algn="l"/>
            <a:endParaRPr lang="en-US" sz="9000" dirty="0" smtClean="0">
              <a:solidFill>
                <a:schemeClr val="tx1"/>
              </a:solidFill>
              <a:latin typeface="+mj-lt"/>
            </a:endParaRPr>
          </a:p>
          <a:p>
            <a:pPr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8077200" cy="1470025"/>
          </a:xfrm>
        </p:spPr>
        <p:txBody>
          <a:bodyPr>
            <a:normAutofit/>
          </a:bodyPr>
          <a:lstStyle/>
          <a:p>
            <a:r>
              <a:rPr lang="en-US" sz="2400" dirty="0" smtClean="0">
                <a:solidFill>
                  <a:schemeClr val="bg1"/>
                </a:solidFill>
                <a:latin typeface="Comic Sans MS"/>
                <a:cs typeface="Comic Sans MS"/>
              </a:rPr>
              <a:t>Sexual Tension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686800" cy="5791200"/>
          </a:xfrm>
        </p:spPr>
        <p:style>
          <a:lnRef idx="1">
            <a:schemeClr val="dk1"/>
          </a:lnRef>
          <a:fillRef idx="2">
            <a:schemeClr val="dk1"/>
          </a:fillRef>
          <a:effectRef idx="1">
            <a:schemeClr val="dk1"/>
          </a:effectRef>
          <a:fontRef idx="minor">
            <a:schemeClr val="dk1"/>
          </a:fontRef>
        </p:style>
        <p:txBody>
          <a:bodyPr>
            <a:normAutofit/>
          </a:bodyPr>
          <a:lstStyle/>
          <a:p>
            <a:pPr algn="l"/>
            <a:endParaRPr lang="en-US" sz="2800" dirty="0" smtClean="0">
              <a:solidFill>
                <a:schemeClr val="tx1"/>
              </a:solidFill>
              <a:latin typeface="+mj-lt"/>
            </a:endParaRPr>
          </a:p>
          <a:p>
            <a:pPr algn="l">
              <a:buFont typeface="Wingdings" pitchFamily="2" charset="2"/>
              <a:buChar char="§"/>
            </a:pPr>
            <a:r>
              <a:rPr lang="en-US" sz="2200" dirty="0" smtClean="0">
                <a:solidFill>
                  <a:schemeClr val="tx1"/>
                </a:solidFill>
                <a:latin typeface="Comic Sans MS"/>
                <a:cs typeface="Comic Sans MS"/>
              </a:rPr>
              <a:t> Sexual Tension is a FEELING you tap into by being relaxed, not a certain LOOK you must have – like chiseled facial features</a:t>
            </a:r>
          </a:p>
          <a:p>
            <a:pPr algn="l">
              <a:buFont typeface="Wingdings" pitchFamily="2" charset="2"/>
              <a:buChar char="§"/>
            </a:pPr>
            <a:r>
              <a:rPr lang="en-US" sz="2200" dirty="0" smtClean="0">
                <a:solidFill>
                  <a:schemeClr val="tx1"/>
                </a:solidFill>
                <a:latin typeface="Comic Sans MS"/>
                <a:cs typeface="Comic Sans MS"/>
              </a:rPr>
              <a:t> In other words, you don’t need to be good looking to create sexual tension</a:t>
            </a:r>
          </a:p>
          <a:p>
            <a:pPr algn="l">
              <a:buFont typeface="Wingdings" pitchFamily="2" charset="2"/>
              <a:buChar char="§"/>
            </a:pPr>
            <a:r>
              <a:rPr lang="en-US" sz="2200" dirty="0" smtClean="0">
                <a:solidFill>
                  <a:schemeClr val="tx1"/>
                </a:solidFill>
                <a:latin typeface="Comic Sans MS"/>
                <a:cs typeface="Comic Sans MS"/>
              </a:rPr>
              <a:t> But in advertising you only see good looking people representing “sexual tension” </a:t>
            </a:r>
          </a:p>
          <a:p>
            <a:pPr algn="l">
              <a:buFont typeface="Wingdings" pitchFamily="2" charset="2"/>
              <a:buChar char="§"/>
            </a:pPr>
            <a:r>
              <a:rPr lang="en-US" sz="2200" dirty="0" smtClean="0">
                <a:solidFill>
                  <a:schemeClr val="tx1"/>
                </a:solidFill>
                <a:latin typeface="Comic Sans MS"/>
                <a:cs typeface="Comic Sans MS"/>
              </a:rPr>
              <a:t> For example, a good looking guy staring at a hot girl supposedly equals sexual tension</a:t>
            </a:r>
          </a:p>
          <a:p>
            <a:pPr algn="l">
              <a:buFont typeface="Wingdings" pitchFamily="2" charset="2"/>
              <a:buChar char="§"/>
            </a:pPr>
            <a:r>
              <a:rPr lang="en-US" sz="2200" dirty="0" smtClean="0">
                <a:solidFill>
                  <a:schemeClr val="tx1"/>
                </a:solidFill>
                <a:latin typeface="Comic Sans MS"/>
                <a:cs typeface="Comic Sans MS"/>
              </a:rPr>
              <a:t> Even ugly people can tap into sexual tension</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8077200" cy="1470025"/>
          </a:xfrm>
        </p:spPr>
        <p:txBody>
          <a:bodyPr>
            <a:normAutofit/>
          </a:bodyPr>
          <a:lstStyle/>
          <a:p>
            <a:r>
              <a:rPr lang="en-US" sz="2400" dirty="0" smtClean="0">
                <a:solidFill>
                  <a:schemeClr val="bg1"/>
                </a:solidFill>
                <a:latin typeface="Comic Sans MS"/>
                <a:cs typeface="Comic Sans MS"/>
              </a:rPr>
              <a:t>Breaking Rapport is a Trap</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914400"/>
            <a:ext cx="8686800" cy="5791200"/>
          </a:xfrm>
        </p:spPr>
        <p:style>
          <a:lnRef idx="1">
            <a:schemeClr val="dk1"/>
          </a:lnRef>
          <a:fillRef idx="2">
            <a:schemeClr val="dk1"/>
          </a:fillRef>
          <a:effectRef idx="1">
            <a:schemeClr val="dk1"/>
          </a:effectRef>
          <a:fontRef idx="minor">
            <a:schemeClr val="dk1"/>
          </a:fontRef>
        </p:style>
        <p:txBody>
          <a:bodyPr>
            <a:normAutofit fontScale="25000" lnSpcReduction="20000"/>
          </a:bodyPr>
          <a:lstStyle/>
          <a:p>
            <a:pPr algn="l">
              <a:buFont typeface="Wingdings" pitchFamily="2" charset="2"/>
              <a:buChar char="§"/>
            </a:pPr>
            <a:endParaRPr lang="en-US" sz="9600" dirty="0" smtClean="0">
              <a:solidFill>
                <a:schemeClr val="tx1"/>
              </a:solidFill>
              <a:latin typeface="Gill Sans MT Condensed" pitchFamily="34" charset="0"/>
            </a:endParaRPr>
          </a:p>
          <a:p>
            <a:pPr algn="l">
              <a:buFont typeface="Wingdings" pitchFamily="2" charset="2"/>
              <a:buChar char="§"/>
            </a:pPr>
            <a:r>
              <a:rPr lang="en-US" sz="9600" dirty="0" smtClean="0">
                <a:solidFill>
                  <a:schemeClr val="tx1"/>
                </a:solidFill>
                <a:latin typeface="Gill Sans MT Condensed" pitchFamily="34" charset="0"/>
              </a:rPr>
              <a:t> </a:t>
            </a:r>
            <a:r>
              <a:rPr lang="en-US" sz="8000" dirty="0" smtClean="0">
                <a:solidFill>
                  <a:schemeClr val="tx1"/>
                </a:solidFill>
                <a:latin typeface="Comic Sans MS"/>
                <a:cs typeface="Comic Sans MS"/>
              </a:rPr>
              <a:t>In order to create some TENSION the community has always focused on breaking rapport by teasing women and being cocky</a:t>
            </a:r>
          </a:p>
          <a:p>
            <a:pPr lvl="1" algn="l">
              <a:buFont typeface="Wingdings" pitchFamily="2" charset="2"/>
              <a:buChar char="§"/>
            </a:pPr>
            <a:r>
              <a:rPr lang="en-US" sz="8000" dirty="0" smtClean="0">
                <a:solidFill>
                  <a:schemeClr val="tx1"/>
                </a:solidFill>
                <a:latin typeface="Comic Sans MS"/>
                <a:cs typeface="Comic Sans MS"/>
              </a:rPr>
              <a:t> Women will use this as an excuse to reject you</a:t>
            </a:r>
          </a:p>
          <a:p>
            <a:pPr lvl="1" algn="l">
              <a:buFont typeface="Wingdings" pitchFamily="2" charset="2"/>
              <a:buChar char="§"/>
            </a:pPr>
            <a:r>
              <a:rPr lang="en-US" sz="8000" dirty="0" smtClean="0">
                <a:solidFill>
                  <a:schemeClr val="tx1"/>
                </a:solidFill>
                <a:latin typeface="Comic Sans MS"/>
                <a:cs typeface="Comic Sans MS"/>
              </a:rPr>
              <a:t> Sometimes you go home and feel like a jerk</a:t>
            </a:r>
          </a:p>
          <a:p>
            <a:pPr lvl="1" algn="l">
              <a:buFont typeface="Wingdings" pitchFamily="2" charset="2"/>
              <a:buChar char="§"/>
            </a:pPr>
            <a:r>
              <a:rPr lang="en-US" sz="8000" dirty="0" smtClean="0">
                <a:solidFill>
                  <a:schemeClr val="tx1"/>
                </a:solidFill>
                <a:latin typeface="Comic Sans MS"/>
                <a:cs typeface="Comic Sans MS"/>
              </a:rPr>
              <a:t> Maybe being cocky is not congruent with your true personality</a:t>
            </a:r>
          </a:p>
          <a:p>
            <a:pPr algn="l">
              <a:buFont typeface="Wingdings" pitchFamily="2" charset="2"/>
              <a:buChar char="§"/>
            </a:pPr>
            <a:r>
              <a:rPr lang="en-US" sz="8000" dirty="0" smtClean="0">
                <a:solidFill>
                  <a:schemeClr val="tx1"/>
                </a:solidFill>
                <a:latin typeface="Comic Sans MS"/>
                <a:cs typeface="Comic Sans MS"/>
              </a:rPr>
              <a:t> There is no need to break rapport to create tension when you can just create sexual tension instead </a:t>
            </a:r>
          </a:p>
          <a:p>
            <a:pPr algn="l">
              <a:buFont typeface="Wingdings" pitchFamily="2" charset="2"/>
              <a:buChar char="§"/>
            </a:pPr>
            <a:r>
              <a:rPr lang="en-US" sz="8000" dirty="0" smtClean="0">
                <a:solidFill>
                  <a:schemeClr val="tx1"/>
                </a:solidFill>
                <a:latin typeface="Comic Sans MS"/>
                <a:cs typeface="Comic Sans MS"/>
              </a:rPr>
              <a:t> You don’t break rapport but she still she doesn’t feel comfortable around you because you are escalating quickly</a:t>
            </a:r>
          </a:p>
          <a:p>
            <a:pPr algn="l">
              <a:buFont typeface="Wingdings" pitchFamily="2" charset="2"/>
              <a:buChar char="§"/>
            </a:pPr>
            <a:r>
              <a:rPr lang="en-US" sz="8000" dirty="0" smtClean="0">
                <a:solidFill>
                  <a:schemeClr val="tx1"/>
                </a:solidFill>
                <a:latin typeface="Comic Sans MS"/>
                <a:cs typeface="Comic Sans MS"/>
              </a:rPr>
              <a:t> Don’t use any tools that create tension only to sacrifice rapport</a:t>
            </a:r>
          </a:p>
          <a:p>
            <a:pPr algn="l"/>
            <a:endParaRPr lang="en-US" sz="8000" dirty="0" smtClean="0">
              <a:solidFill>
                <a:schemeClr val="tx1"/>
              </a:solidFill>
              <a:latin typeface="Comic Sans MS"/>
              <a:cs typeface="Comic Sans MS"/>
            </a:endParaRPr>
          </a:p>
          <a:p>
            <a:pPr algn="l"/>
            <a:r>
              <a:rPr lang="en-US" sz="8000" dirty="0" smtClean="0">
                <a:solidFill>
                  <a:schemeClr val="tx1"/>
                </a:solidFill>
                <a:latin typeface="Comic Sans MS"/>
                <a:cs typeface="Comic Sans MS"/>
              </a:rPr>
              <a:t> </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5800"/>
            <a:ext cx="8077200" cy="1470025"/>
          </a:xfrm>
        </p:spPr>
        <p:txBody>
          <a:bodyPr>
            <a:normAutofit/>
          </a:bodyPr>
          <a:lstStyle/>
          <a:p>
            <a:r>
              <a:rPr lang="en-US" sz="2400" dirty="0" smtClean="0">
                <a:solidFill>
                  <a:schemeClr val="bg1"/>
                </a:solidFill>
                <a:latin typeface="Comic Sans MS"/>
                <a:cs typeface="Comic Sans MS"/>
              </a:rPr>
              <a:t>Women Bait You to Reduce Tension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914400"/>
            <a:ext cx="8686800" cy="5791200"/>
          </a:xfrm>
        </p:spPr>
        <p:style>
          <a:lnRef idx="1">
            <a:schemeClr val="dk1"/>
          </a:lnRef>
          <a:fillRef idx="2">
            <a:schemeClr val="dk1"/>
          </a:fillRef>
          <a:effectRef idx="1">
            <a:schemeClr val="dk1"/>
          </a:effectRef>
          <a:fontRef idx="minor">
            <a:schemeClr val="dk1"/>
          </a:fontRef>
        </p:style>
        <p:txBody>
          <a:bodyPr>
            <a:normAutofit fontScale="40000" lnSpcReduction="20000"/>
          </a:bodyPr>
          <a:lstStyle/>
          <a:p>
            <a:pPr algn="l">
              <a:buFont typeface="Wingdings" pitchFamily="2" charset="2"/>
              <a:buChar char="§"/>
            </a:pPr>
            <a:r>
              <a:rPr lang="en-US" sz="6200" i="1" dirty="0" smtClean="0">
                <a:solidFill>
                  <a:schemeClr val="tx1"/>
                </a:solidFill>
                <a:latin typeface="Comic Sans MS"/>
                <a:cs typeface="Comic Sans MS"/>
              </a:rPr>
              <a:t>“ </a:t>
            </a:r>
            <a:r>
              <a:rPr lang="en-US" sz="6200" dirty="0" smtClean="0">
                <a:solidFill>
                  <a:schemeClr val="tx1"/>
                </a:solidFill>
                <a:latin typeface="Comic Sans MS"/>
                <a:cs typeface="Comic Sans MS"/>
              </a:rPr>
              <a:t>do you always just go around talking to strangers”</a:t>
            </a:r>
          </a:p>
          <a:p>
            <a:pPr algn="l">
              <a:buFont typeface="Wingdings" pitchFamily="2" charset="2"/>
              <a:buChar char="§"/>
            </a:pPr>
            <a:r>
              <a:rPr lang="en-US" sz="6200" i="1" dirty="0" smtClean="0">
                <a:solidFill>
                  <a:schemeClr val="tx1"/>
                </a:solidFill>
                <a:latin typeface="Comic Sans MS"/>
                <a:cs typeface="Comic Sans MS"/>
              </a:rPr>
              <a:t> </a:t>
            </a:r>
            <a:r>
              <a:rPr lang="en-US" sz="6200" dirty="0" smtClean="0">
                <a:solidFill>
                  <a:schemeClr val="tx1"/>
                </a:solidFill>
                <a:latin typeface="Comic Sans MS"/>
                <a:cs typeface="Comic Sans MS"/>
              </a:rPr>
              <a:t>I don’t worry about creating rapport, only that I don’t let her bait me to break it.</a:t>
            </a:r>
          </a:p>
          <a:p>
            <a:pPr algn="l">
              <a:buFont typeface="Wingdings" pitchFamily="2" charset="2"/>
              <a:buChar char="§"/>
            </a:pPr>
            <a:r>
              <a:rPr lang="en-US" sz="6200" dirty="0" smtClean="0">
                <a:solidFill>
                  <a:schemeClr val="tx1"/>
                </a:solidFill>
                <a:latin typeface="Comic Sans MS"/>
                <a:cs typeface="Comic Sans MS"/>
              </a:rPr>
              <a:t> When you get good your biggest issue becomes women baiting you to break rapport </a:t>
            </a:r>
          </a:p>
          <a:p>
            <a:pPr algn="l">
              <a:buFont typeface="Wingdings" pitchFamily="2" charset="2"/>
              <a:buChar char="§"/>
            </a:pPr>
            <a:r>
              <a:rPr lang="en-US" sz="6200" dirty="0" smtClean="0">
                <a:solidFill>
                  <a:schemeClr val="tx1"/>
                </a:solidFill>
                <a:latin typeface="Comic Sans MS"/>
                <a:cs typeface="Comic Sans MS"/>
              </a:rPr>
              <a:t> Women will bait you to break rapport (debate, qualify yourself) in order to reduce sexual tension and turn the vibe back to social.</a:t>
            </a:r>
          </a:p>
          <a:p>
            <a:pPr algn="l">
              <a:buFont typeface="Wingdings" pitchFamily="2" charset="2"/>
              <a:buChar char="§"/>
            </a:pPr>
            <a:r>
              <a:rPr lang="en-US" sz="6200" dirty="0" smtClean="0">
                <a:solidFill>
                  <a:schemeClr val="tx1"/>
                </a:solidFill>
                <a:latin typeface="Comic Sans MS"/>
                <a:cs typeface="Comic Sans MS"/>
              </a:rPr>
              <a:t> When you get tested hold seductive eye-contact, smile, and turn your head away slowly.</a:t>
            </a:r>
          </a:p>
          <a:p>
            <a:pPr algn="l"/>
            <a:r>
              <a:rPr lang="en-US" dirty="0" smtClean="0">
                <a:solidFill>
                  <a:schemeClr val="tx1"/>
                </a:solidFill>
                <a:latin typeface="+mj-lt"/>
              </a:rPr>
              <a:t> </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533400"/>
            <a:ext cx="8077200" cy="1470025"/>
          </a:xfrm>
        </p:spPr>
        <p:txBody>
          <a:bodyPr>
            <a:normAutofit/>
          </a:bodyPr>
          <a:lstStyle/>
          <a:p>
            <a:r>
              <a:rPr lang="en-US" sz="2400" dirty="0" smtClean="0">
                <a:solidFill>
                  <a:schemeClr val="bg1"/>
                </a:solidFill>
                <a:latin typeface="Comic Sans MS"/>
                <a:cs typeface="Comic Sans MS"/>
              </a:rPr>
              <a:t>Risk Creepy</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4864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It’s called the seduction community not the social community</a:t>
            </a:r>
          </a:p>
          <a:p>
            <a:pPr algn="l">
              <a:buFont typeface="Wingdings" pitchFamily="2" charset="2"/>
              <a:buChar char="§"/>
            </a:pPr>
            <a:r>
              <a:rPr lang="en-US" dirty="0" smtClean="0">
                <a:solidFill>
                  <a:schemeClr val="tx1"/>
                </a:solidFill>
                <a:latin typeface="Comic Sans MS"/>
                <a:cs typeface="Comic Sans MS"/>
              </a:rPr>
              <a:t> The whole point of being social and talking to girls is to give yourself more chances to be seductive</a:t>
            </a:r>
          </a:p>
          <a:p>
            <a:pPr algn="l">
              <a:buFont typeface="Wingdings" pitchFamily="2" charset="2"/>
              <a:buChar char="§"/>
            </a:pPr>
            <a:r>
              <a:rPr lang="en-US" dirty="0" smtClean="0">
                <a:solidFill>
                  <a:schemeClr val="tx1"/>
                </a:solidFill>
                <a:latin typeface="Comic Sans MS"/>
                <a:cs typeface="Comic Sans MS"/>
              </a:rPr>
              <a:t> Being social doesn’t get you laid because it’s way too much work. Being seductive gives you a better chance.</a:t>
            </a:r>
          </a:p>
          <a:p>
            <a:pPr algn="l">
              <a:buFont typeface="Wingdings" pitchFamily="2" charset="2"/>
              <a:buChar char="§"/>
            </a:pPr>
            <a:r>
              <a:rPr lang="en-US" dirty="0" smtClean="0">
                <a:solidFill>
                  <a:schemeClr val="tx1"/>
                </a:solidFill>
                <a:latin typeface="Comic Sans MS"/>
                <a:cs typeface="Comic Sans MS"/>
              </a:rPr>
              <a:t> The vibe transitions form Social &gt; Seductive &gt; Sexual</a:t>
            </a:r>
          </a:p>
          <a:p>
            <a:pPr algn="l">
              <a:buFont typeface="Wingdings" pitchFamily="2" charset="2"/>
              <a:buChar char="§"/>
            </a:pPr>
            <a:r>
              <a:rPr lang="en-US" dirty="0" smtClean="0">
                <a:solidFill>
                  <a:schemeClr val="tx1"/>
                </a:solidFill>
                <a:latin typeface="Comic Sans MS"/>
                <a:cs typeface="Comic Sans MS"/>
              </a:rPr>
              <a:t> She can observe you being social with your mates and her girlfriends but the one on one vibe between you and her should be seductive.</a:t>
            </a:r>
          </a:p>
          <a:p>
            <a:pPr algn="l">
              <a:buFont typeface="Wingdings" pitchFamily="2" charset="2"/>
              <a:buChar char="§"/>
            </a:pPr>
            <a:r>
              <a:rPr lang="en-US" dirty="0" smtClean="0">
                <a:solidFill>
                  <a:schemeClr val="tx1"/>
                </a:solidFill>
                <a:latin typeface="Comic Sans MS"/>
                <a:cs typeface="Comic Sans MS"/>
              </a:rPr>
              <a:t> To be considered very seductive you will need to risk creepy  </a:t>
            </a:r>
          </a:p>
          <a:p>
            <a:pPr algn="l">
              <a:buFont typeface="Wingdings" pitchFamily="2" charset="2"/>
              <a:buChar char="§"/>
            </a:pPr>
            <a:r>
              <a:rPr lang="en-US" dirty="0" smtClean="0">
                <a:solidFill>
                  <a:schemeClr val="tx1"/>
                </a:solidFill>
                <a:latin typeface="Comic Sans MS"/>
                <a:cs typeface="Comic Sans MS"/>
              </a:rPr>
              <a:t> Creepy is a label that scares guys to death - That is why most guys always act “social” around women</a:t>
            </a:r>
            <a:r>
              <a:rPr lang="en-US" dirty="0" smtClean="0">
                <a:solidFill>
                  <a:schemeClr val="tx1"/>
                </a:solidFill>
                <a:latin typeface="Gill Sans MT Condensed" pitchFamily="34" charset="0"/>
              </a:rPr>
              <a:t>.</a:t>
            </a:r>
          </a:p>
          <a:p>
            <a:pPr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609600"/>
            <a:ext cx="8077200" cy="1470025"/>
          </a:xfrm>
        </p:spPr>
        <p:txBody>
          <a:bodyPr>
            <a:normAutofit/>
          </a:bodyPr>
          <a:lstStyle/>
          <a:p>
            <a:r>
              <a:rPr lang="en-US" sz="2400" dirty="0" smtClean="0">
                <a:solidFill>
                  <a:schemeClr val="bg1"/>
                </a:solidFill>
                <a:latin typeface="Comic Sans MS"/>
                <a:cs typeface="Comic Sans MS"/>
              </a:rPr>
              <a:t>Are you Creepy or Sexy?</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914400"/>
            <a:ext cx="8610600" cy="5791200"/>
          </a:xfrm>
        </p:spPr>
        <p:style>
          <a:lnRef idx="1">
            <a:schemeClr val="dk1"/>
          </a:lnRef>
          <a:fillRef idx="2">
            <a:schemeClr val="dk1"/>
          </a:fillRef>
          <a:effectRef idx="1">
            <a:schemeClr val="dk1"/>
          </a:effectRef>
          <a:fontRef idx="minor">
            <a:schemeClr val="dk1"/>
          </a:fontRef>
        </p:style>
        <p:txBody>
          <a:bodyPr>
            <a:noAutofit/>
          </a:bodyPr>
          <a:lstStyle/>
          <a:p>
            <a:pPr algn="l">
              <a:buFont typeface="Wingdings" pitchFamily="2" charset="2"/>
              <a:buChar char="§"/>
            </a:pPr>
            <a:r>
              <a:rPr lang="en-US" dirty="0" smtClean="0">
                <a:solidFill>
                  <a:schemeClr val="tx1"/>
                </a:solidFill>
                <a:latin typeface="Comic Sans MS"/>
                <a:cs typeface="Comic Sans MS"/>
              </a:rPr>
              <a:t> It all depends if she likes you or not. You can do the exact same seductive things and get two different reactions from women. If she starts getting aroused she might give you the “you’re weird”  look. This is a test to scare guys into going back to being social with her. </a:t>
            </a:r>
          </a:p>
          <a:p>
            <a:pPr algn="l">
              <a:buFont typeface="Wingdings" pitchFamily="2" charset="2"/>
              <a:buChar char="§"/>
            </a:pPr>
            <a:r>
              <a:rPr lang="en-US" dirty="0" smtClean="0">
                <a:solidFill>
                  <a:schemeClr val="tx1"/>
                </a:solidFill>
                <a:latin typeface="Comic Sans MS"/>
                <a:cs typeface="Comic Sans MS"/>
              </a:rPr>
              <a:t> You don’t want to BE creepy you just want to RISK the fact that she might imply for a second that you are creepy when you use deadpan face contact, keep silent, and move closer to her.</a:t>
            </a:r>
          </a:p>
          <a:p>
            <a:pPr algn="l">
              <a:buFont typeface="Wingdings" pitchFamily="2" charset="2"/>
              <a:buChar char="§"/>
            </a:pPr>
            <a:r>
              <a:rPr lang="en-US" dirty="0" smtClean="0">
                <a:solidFill>
                  <a:schemeClr val="tx1"/>
                </a:solidFill>
                <a:latin typeface="Comic Sans MS"/>
                <a:cs typeface="Comic Sans MS"/>
              </a:rPr>
              <a:t> How to create a seductive vibe?</a:t>
            </a:r>
          </a:p>
          <a:p>
            <a:pPr lvl="1" algn="l">
              <a:buFont typeface="Wingdings" pitchFamily="2" charset="2"/>
              <a:buChar char="§"/>
            </a:pPr>
            <a:r>
              <a:rPr lang="en-US" sz="2000" dirty="0" smtClean="0">
                <a:solidFill>
                  <a:schemeClr val="tx1"/>
                </a:solidFill>
                <a:latin typeface="Comic Sans MS"/>
                <a:cs typeface="Comic Sans MS"/>
              </a:rPr>
              <a:t> Hold Deadpan Face Contact</a:t>
            </a:r>
          </a:p>
          <a:p>
            <a:pPr lvl="1" algn="l">
              <a:buFont typeface="Wingdings" pitchFamily="2" charset="2"/>
              <a:buChar char="§"/>
            </a:pPr>
            <a:r>
              <a:rPr lang="en-US" sz="2000" dirty="0" smtClean="0">
                <a:solidFill>
                  <a:schemeClr val="tx1"/>
                </a:solidFill>
                <a:latin typeface="Comic Sans MS"/>
                <a:cs typeface="Comic Sans MS"/>
              </a:rPr>
              <a:t> Move Closer Quickly</a:t>
            </a:r>
          </a:p>
          <a:p>
            <a:pPr lvl="1" algn="l">
              <a:buFont typeface="Wingdings" pitchFamily="2" charset="2"/>
              <a:buChar char="§"/>
            </a:pPr>
            <a:r>
              <a:rPr lang="en-US" sz="2000" dirty="0" smtClean="0">
                <a:solidFill>
                  <a:schemeClr val="tx1"/>
                </a:solidFill>
                <a:latin typeface="Comic Sans MS"/>
                <a:cs typeface="Comic Sans MS"/>
              </a:rPr>
              <a:t> Listen, say and do nothing</a:t>
            </a:r>
          </a:p>
          <a:p>
            <a:pPr lvl="1" algn="l">
              <a:buFont typeface="Wingdings" pitchFamily="2" charset="2"/>
              <a:buChar char="§"/>
            </a:pPr>
            <a:r>
              <a:rPr lang="en-US" sz="2000" dirty="0" smtClean="0">
                <a:solidFill>
                  <a:schemeClr val="tx1"/>
                </a:solidFill>
                <a:latin typeface="Comic Sans MS"/>
                <a:cs typeface="Comic Sans MS"/>
              </a:rPr>
              <a:t> Be comfortable with silence and pauses</a:t>
            </a:r>
          </a:p>
          <a:p>
            <a:pPr lvl="1" algn="l">
              <a:buFont typeface="Wingdings" pitchFamily="2" charset="2"/>
              <a:buChar char="§"/>
            </a:pPr>
            <a:endParaRPr lang="en-US" sz="2400" dirty="0" smtClean="0">
              <a:solidFill>
                <a:schemeClr val="tx1"/>
              </a:solidFill>
              <a:latin typeface="Gill Sans MT Condensed"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Seductive Listening</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486400"/>
          </a:xfrm>
        </p:spPr>
        <p:style>
          <a:lnRef idx="1">
            <a:schemeClr val="dk1"/>
          </a:lnRef>
          <a:fillRef idx="2">
            <a:schemeClr val="dk1"/>
          </a:fillRef>
          <a:effectRef idx="1">
            <a:schemeClr val="dk1"/>
          </a:effectRef>
          <a:fontRef idx="minor">
            <a:schemeClr val="dk1"/>
          </a:fontRef>
        </p:style>
        <p:txBody>
          <a:bodyPr>
            <a:normAutofit/>
          </a:bodyPr>
          <a:lstStyle/>
          <a:p>
            <a:endParaRPr lang="en-US" sz="2800" dirty="0" smtClean="0">
              <a:solidFill>
                <a:schemeClr val="tx1"/>
              </a:solidFill>
              <a:latin typeface="Gill Sans MT Condensed" pitchFamily="34" charset="0"/>
            </a:endParaRPr>
          </a:p>
          <a:p>
            <a:endParaRPr lang="en-US" sz="2800" dirty="0" smtClean="0">
              <a:solidFill>
                <a:schemeClr val="tx1"/>
              </a:solidFill>
              <a:latin typeface="Gill Sans MT Condensed" pitchFamily="34" charset="0"/>
            </a:endParaRPr>
          </a:p>
          <a:p>
            <a:r>
              <a:rPr lang="en-US" sz="2800" dirty="0" smtClean="0">
                <a:solidFill>
                  <a:schemeClr val="tx1"/>
                </a:solidFill>
                <a:latin typeface="Gill Sans MT Condensed" pitchFamily="34" charset="0"/>
              </a:rPr>
              <a:t>“</a:t>
            </a:r>
            <a:r>
              <a:rPr lang="en-US" sz="2400" dirty="0" smtClean="0">
                <a:solidFill>
                  <a:schemeClr val="tx1"/>
                </a:solidFill>
                <a:latin typeface="Comic Sans MS"/>
                <a:cs typeface="Comic Sans MS"/>
              </a:rPr>
              <a:t>The most interesting man in the world is a good listener”</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Seductive Listening</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4864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i="1" dirty="0" smtClean="0">
                <a:solidFill>
                  <a:schemeClr val="tx1"/>
                </a:solidFill>
                <a:latin typeface="Comic Sans MS"/>
                <a:cs typeface="Comic Sans MS"/>
              </a:rPr>
              <a:t> </a:t>
            </a:r>
            <a:r>
              <a:rPr lang="en-US" dirty="0" smtClean="0">
                <a:solidFill>
                  <a:schemeClr val="tx1"/>
                </a:solidFill>
                <a:latin typeface="Comic Sans MS"/>
                <a:cs typeface="Comic Sans MS"/>
              </a:rPr>
              <a:t>To create sexual tension and attraction you are going to want to do more listening than talking.</a:t>
            </a:r>
          </a:p>
          <a:p>
            <a:pPr algn="l">
              <a:buFont typeface="Wingdings" pitchFamily="2" charset="2"/>
              <a:buChar char="§"/>
            </a:pPr>
            <a:r>
              <a:rPr lang="en-US" dirty="0" smtClean="0">
                <a:solidFill>
                  <a:schemeClr val="tx1"/>
                </a:solidFill>
                <a:latin typeface="Comic Sans MS"/>
                <a:cs typeface="Comic Sans MS"/>
              </a:rPr>
              <a:t> Much different than what the dating community teaches</a:t>
            </a:r>
          </a:p>
          <a:p>
            <a:pPr algn="l">
              <a:buFont typeface="Wingdings" pitchFamily="2" charset="2"/>
              <a:buChar char="§"/>
            </a:pPr>
            <a:r>
              <a:rPr lang="en-US" dirty="0" smtClean="0">
                <a:solidFill>
                  <a:schemeClr val="tx1"/>
                </a:solidFill>
                <a:latin typeface="Comic Sans MS"/>
                <a:cs typeface="Comic Sans MS"/>
              </a:rPr>
              <a:t> However you still have to start the interaction and then at least facilitate the conversation</a:t>
            </a:r>
          </a:p>
          <a:p>
            <a:pPr algn="l">
              <a:buFont typeface="Wingdings" pitchFamily="2" charset="2"/>
              <a:buChar char="§"/>
            </a:pPr>
            <a:r>
              <a:rPr lang="en-US" dirty="0" smtClean="0">
                <a:solidFill>
                  <a:schemeClr val="tx1"/>
                </a:solidFill>
                <a:latin typeface="Comic Sans MS"/>
                <a:cs typeface="Comic Sans MS"/>
              </a:rPr>
              <a:t> Think of asking her questions as “baiting her to qualify”</a:t>
            </a:r>
          </a:p>
          <a:p>
            <a:pPr algn="l">
              <a:buFont typeface="Wingdings" pitchFamily="2" charset="2"/>
              <a:buChar char="§"/>
            </a:pPr>
            <a:r>
              <a:rPr lang="en-US" dirty="0" smtClean="0">
                <a:solidFill>
                  <a:schemeClr val="tx1"/>
                </a:solidFill>
                <a:latin typeface="Comic Sans MS"/>
                <a:cs typeface="Comic Sans MS"/>
              </a:rPr>
              <a:t> Quick tip for when you do talk: </a:t>
            </a:r>
          </a:p>
          <a:p>
            <a:pPr lvl="1" algn="l">
              <a:buFont typeface="Wingdings" pitchFamily="2" charset="2"/>
              <a:buChar char="§"/>
            </a:pPr>
            <a:r>
              <a:rPr lang="en-US" sz="2000" dirty="0" smtClean="0">
                <a:solidFill>
                  <a:schemeClr val="tx1"/>
                </a:solidFill>
                <a:latin typeface="Comic Sans MS"/>
                <a:cs typeface="Comic Sans MS"/>
              </a:rPr>
              <a:t> Don’t ask about her ‘job’ ask about her ‘passion’ instead</a:t>
            </a:r>
          </a:p>
          <a:p>
            <a:pPr lvl="1" algn="l">
              <a:buFont typeface="Wingdings" pitchFamily="2" charset="2"/>
              <a:buChar char="§"/>
            </a:pPr>
            <a:r>
              <a:rPr lang="en-US" sz="2000" dirty="0" smtClean="0">
                <a:solidFill>
                  <a:schemeClr val="tx1"/>
                </a:solidFill>
                <a:latin typeface="Comic Sans MS"/>
                <a:cs typeface="Comic Sans MS"/>
              </a:rPr>
              <a:t> If she asks you “where are you from”, use that opportunity to talk about where you both want to travel.</a:t>
            </a:r>
          </a:p>
          <a:p>
            <a:pPr algn="l">
              <a:buFontTx/>
              <a:buChar char="-"/>
            </a:pPr>
            <a:endParaRPr lang="en-US" dirty="0" smtClean="0">
              <a:solidFill>
                <a:schemeClr val="tx1"/>
              </a:solidFill>
              <a:latin typeface="+mj-lt"/>
            </a:endParaRPr>
          </a:p>
          <a:p>
            <a:pPr algn="l"/>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Seductive Listening</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486400"/>
          </a:xfrm>
        </p:spPr>
        <p:style>
          <a:lnRef idx="1">
            <a:schemeClr val="dk1"/>
          </a:lnRef>
          <a:fillRef idx="2">
            <a:schemeClr val="dk1"/>
          </a:fillRef>
          <a:effectRef idx="1">
            <a:schemeClr val="dk1"/>
          </a:effectRef>
          <a:fontRef idx="minor">
            <a:schemeClr val="dk1"/>
          </a:fontRef>
        </p:style>
        <p:txBody>
          <a:bodyPr>
            <a:normAutofit/>
          </a:bodyPr>
          <a:lstStyle/>
          <a:p>
            <a:pPr algn="l"/>
            <a:endParaRPr lang="en-US" u="sng" dirty="0" smtClean="0">
              <a:solidFill>
                <a:schemeClr val="tx1"/>
              </a:solidFill>
              <a:latin typeface="Gill Sans MT Condensed" pitchFamily="34" charset="0"/>
            </a:endParaRPr>
          </a:p>
          <a:p>
            <a:pPr algn="l">
              <a:buFont typeface="Wingdings" pitchFamily="2" charset="2"/>
              <a:buChar char="§"/>
            </a:pPr>
            <a:r>
              <a:rPr lang="en-US" dirty="0" smtClean="0">
                <a:solidFill>
                  <a:schemeClr val="tx1"/>
                </a:solidFill>
                <a:latin typeface="Comic Sans MS"/>
                <a:cs typeface="Comic Sans MS"/>
              </a:rPr>
              <a:t> Good news, you can use this time listening to hold seductive eye-contact, move closer, and imaging kissing her. </a:t>
            </a:r>
          </a:p>
          <a:p>
            <a:pPr algn="l">
              <a:buFont typeface="Wingdings" pitchFamily="2" charset="2"/>
              <a:buChar char="§"/>
            </a:pPr>
            <a:r>
              <a:rPr lang="en-US" dirty="0" smtClean="0">
                <a:solidFill>
                  <a:schemeClr val="tx1"/>
                </a:solidFill>
                <a:latin typeface="Comic Sans MS"/>
                <a:cs typeface="Comic Sans MS"/>
              </a:rPr>
              <a:t> Is it easier to escalate when listening or talking?</a:t>
            </a:r>
          </a:p>
          <a:p>
            <a:pPr algn="l">
              <a:buFont typeface="Wingdings" pitchFamily="2" charset="2"/>
              <a:buChar char="§"/>
            </a:pPr>
            <a:r>
              <a:rPr lang="en-US" dirty="0" smtClean="0">
                <a:solidFill>
                  <a:schemeClr val="tx1"/>
                </a:solidFill>
                <a:latin typeface="Comic Sans MS"/>
                <a:cs typeface="Comic Sans MS"/>
              </a:rPr>
              <a:t> When you are talking you are thinking about what to say, not about moving closer and holding seductive eye-contact.</a:t>
            </a:r>
          </a:p>
          <a:p>
            <a:pPr algn="l">
              <a:buFont typeface="Wingdings" pitchFamily="2" charset="2"/>
              <a:buChar char="§"/>
            </a:pPr>
            <a:r>
              <a:rPr lang="en-US" dirty="0" smtClean="0">
                <a:solidFill>
                  <a:schemeClr val="tx1"/>
                </a:solidFill>
                <a:latin typeface="Comic Sans MS"/>
                <a:cs typeface="Comic Sans MS"/>
              </a:rPr>
              <a:t> Women will usually stay longer with you when they are talking about themselves while you remain a mystery.</a:t>
            </a:r>
          </a:p>
          <a:p>
            <a:pPr algn="l">
              <a:buFont typeface="Wingdings" pitchFamily="2" charset="2"/>
              <a:buChar char="§"/>
            </a:pPr>
            <a:r>
              <a:rPr lang="en-US" dirty="0" smtClean="0">
                <a:solidFill>
                  <a:schemeClr val="tx1"/>
                </a:solidFill>
                <a:latin typeface="Comic Sans MS"/>
                <a:cs typeface="Comic Sans MS"/>
              </a:rPr>
              <a:t> This means you have more time to seduce her.</a:t>
            </a:r>
          </a:p>
          <a:p>
            <a:pPr algn="l">
              <a:buFontTx/>
              <a:buChar char="-"/>
            </a:pPr>
            <a:endParaRPr lang="en-US" dirty="0" smtClean="0">
              <a:solidFill>
                <a:schemeClr val="tx1"/>
              </a:solidFill>
              <a:latin typeface="+mj-lt"/>
            </a:endParaRPr>
          </a:p>
          <a:p>
            <a:pPr algn="l"/>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The Person Talking is Qualifying</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1066800"/>
            <a:ext cx="8534400" cy="54102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Remember, no matter how cool your little story, is the person talking is the person qualifying.</a:t>
            </a:r>
          </a:p>
          <a:p>
            <a:pPr algn="l">
              <a:buFont typeface="Wingdings" pitchFamily="2" charset="2"/>
              <a:buChar char="§"/>
            </a:pPr>
            <a:r>
              <a:rPr lang="en-US" dirty="0" smtClean="0">
                <a:solidFill>
                  <a:schemeClr val="tx1"/>
                </a:solidFill>
                <a:latin typeface="Comic Sans MS"/>
                <a:cs typeface="Comic Sans MS"/>
              </a:rPr>
              <a:t> Don’t interrupt her with your own awesome story.</a:t>
            </a:r>
          </a:p>
          <a:p>
            <a:pPr algn="l">
              <a:buFont typeface="Wingdings" pitchFamily="2" charset="2"/>
              <a:buChar char="§"/>
            </a:pPr>
            <a:r>
              <a:rPr lang="en-US" dirty="0" smtClean="0">
                <a:solidFill>
                  <a:schemeClr val="tx1"/>
                </a:solidFill>
                <a:latin typeface="Comic Sans MS"/>
                <a:cs typeface="Comic Sans MS"/>
              </a:rPr>
              <a:t> Although it’s hard, resist the urge to brag or say something funny, especially when you get an opening to do so.</a:t>
            </a:r>
          </a:p>
          <a:p>
            <a:pPr algn="l">
              <a:buFont typeface="Wingdings" pitchFamily="2" charset="2"/>
              <a:buChar char="§"/>
            </a:pPr>
            <a:r>
              <a:rPr lang="en-US" dirty="0" smtClean="0">
                <a:solidFill>
                  <a:schemeClr val="tx1"/>
                </a:solidFill>
                <a:latin typeface="Comic Sans MS"/>
                <a:cs typeface="Comic Sans MS"/>
              </a:rPr>
              <a:t> You have the right to remain silent</a:t>
            </a:r>
          </a:p>
          <a:p>
            <a:pPr algn="l">
              <a:buFont typeface="Wingdings" pitchFamily="2" charset="2"/>
              <a:buChar char="§"/>
            </a:pPr>
            <a:r>
              <a:rPr lang="en-US" dirty="0" smtClean="0">
                <a:solidFill>
                  <a:schemeClr val="tx1"/>
                </a:solidFill>
                <a:latin typeface="Comic Sans MS"/>
                <a:cs typeface="Comic Sans MS"/>
              </a:rPr>
              <a:t>Pause for a few seconds after she is done talking about herself. This makes you a better listener and also makes her feel like she is looking for your approval. </a:t>
            </a:r>
          </a:p>
          <a:p>
            <a:pPr algn="l"/>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dirty="0" smtClean="0">
                <a:solidFill>
                  <a:schemeClr val="tx1"/>
                </a:solidFill>
                <a:latin typeface="Impact" pitchFamily="34" charset="0"/>
              </a:rPr>
              <a:t/>
            </a:r>
            <a:br>
              <a:rPr lang="en-US" dirty="0" smtClean="0">
                <a:solidFill>
                  <a:schemeClr val="tx1"/>
                </a:solidFill>
                <a:latin typeface="Impact" pitchFamily="34" charset="0"/>
              </a:rPr>
            </a:br>
            <a:endParaRPr lang="en-US" sz="4400" dirty="0">
              <a:solidFill>
                <a:schemeClr val="tx1"/>
              </a:solidFill>
              <a:latin typeface="Impact" pitchFamily="34" charset="0"/>
            </a:endParaRPr>
          </a:p>
        </p:txBody>
      </p:sp>
      <p:sp>
        <p:nvSpPr>
          <p:cNvPr id="3" name="Subtitle 2"/>
          <p:cNvSpPr>
            <a:spLocks noGrp="1"/>
          </p:cNvSpPr>
          <p:nvPr>
            <p:ph type="subTitle" idx="1"/>
          </p:nvPr>
        </p:nvSpPr>
        <p:spPr>
          <a:xfrm>
            <a:off x="1295400" y="838200"/>
            <a:ext cx="6400800" cy="1752600"/>
          </a:xfrm>
        </p:spPr>
        <p:txBody>
          <a:bodyPr>
            <a:normAutofit fontScale="70000" lnSpcReduction="20000"/>
          </a:bodyPr>
          <a:lstStyle/>
          <a:p>
            <a:endParaRPr lang="en-US" sz="2800" dirty="0" smtClean="0">
              <a:solidFill>
                <a:schemeClr val="tx1"/>
              </a:solidFill>
            </a:endParaRPr>
          </a:p>
          <a:p>
            <a:endParaRPr lang="en-US" sz="3800" dirty="0" smtClean="0">
              <a:solidFill>
                <a:srgbClr val="FF0000"/>
              </a:solidFill>
              <a:latin typeface="Gill Sans MT Condensed" pitchFamily="34" charset="0"/>
            </a:endParaRPr>
          </a:p>
          <a:p>
            <a:r>
              <a:rPr lang="en-US" sz="3800" i="0" dirty="0" smtClean="0">
                <a:solidFill>
                  <a:srgbClr val="FFFFFF"/>
                </a:solidFill>
                <a:latin typeface="Comic Sans MS"/>
                <a:cs typeface="Comic Sans MS"/>
              </a:rPr>
              <a:t>Welcome To </a:t>
            </a:r>
            <a:r>
              <a:rPr lang="en-US" sz="3800" i="0" dirty="0" smtClean="0">
                <a:solidFill>
                  <a:srgbClr val="FFFFFF"/>
                </a:solidFill>
                <a:latin typeface="Comic Sans MS"/>
                <a:cs typeface="Comic Sans MS"/>
              </a:rPr>
              <a:t>Training Camp</a:t>
            </a:r>
            <a:endParaRPr lang="en-US" sz="3800" i="0" dirty="0" smtClean="0">
              <a:solidFill>
                <a:srgbClr val="FFFFFF"/>
              </a:solidFill>
              <a:latin typeface="Comic Sans MS"/>
              <a:cs typeface="Comic Sans MS"/>
            </a:endParaRPr>
          </a:p>
          <a:p>
            <a:endParaRPr lang="en-US" sz="3200" i="1" dirty="0" smtClean="0">
              <a:latin typeface="Magneto" pitchFamily="82"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7696200" cy="1470025"/>
          </a:xfrm>
        </p:spPr>
        <p:txBody>
          <a:bodyPr>
            <a:normAutofit/>
          </a:bodyPr>
          <a:lstStyle/>
          <a:p>
            <a:r>
              <a:rPr lang="en-US" sz="2400" dirty="0" smtClean="0">
                <a:solidFill>
                  <a:schemeClr val="bg1"/>
                </a:solidFill>
                <a:latin typeface="Comic Sans MS"/>
                <a:cs typeface="Comic Sans MS"/>
              </a:rPr>
              <a:t>Facial Expressions Trump Posture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990600"/>
            <a:ext cx="8763000" cy="5638800"/>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pPr algn="l">
              <a:buFont typeface="Wingdings" pitchFamily="2" charset="2"/>
              <a:buChar char="§"/>
            </a:pPr>
            <a:r>
              <a:rPr lang="en-US" sz="3200" dirty="0" smtClean="0">
                <a:solidFill>
                  <a:schemeClr val="tx1"/>
                </a:solidFill>
                <a:latin typeface="Comic Sans MS"/>
                <a:cs typeface="Comic Sans MS"/>
              </a:rPr>
              <a:t>Listening has gotten a bad rap because guys don’t listen correctly</a:t>
            </a:r>
          </a:p>
          <a:p>
            <a:pPr algn="l">
              <a:buFont typeface="Wingdings" pitchFamily="2" charset="2"/>
              <a:buChar char="§"/>
            </a:pPr>
            <a:r>
              <a:rPr lang="en-US" sz="3200" dirty="0" smtClean="0">
                <a:solidFill>
                  <a:schemeClr val="tx1"/>
                </a:solidFill>
                <a:latin typeface="Comic Sans MS"/>
                <a:cs typeface="Comic Sans MS"/>
              </a:rPr>
              <a:t> Notice a guy’s face when listening to his friend talk versus when listening to a woman talk</a:t>
            </a:r>
          </a:p>
          <a:p>
            <a:pPr algn="l">
              <a:buFont typeface="Wingdings" pitchFamily="2" charset="2"/>
              <a:buChar char="§"/>
            </a:pPr>
            <a:r>
              <a:rPr lang="en-US" sz="3200" dirty="0" smtClean="0">
                <a:solidFill>
                  <a:schemeClr val="tx1"/>
                </a:solidFill>
                <a:latin typeface="Comic Sans MS"/>
                <a:cs typeface="Comic Sans MS"/>
              </a:rPr>
              <a:t> We spend so much time studying body language but your </a:t>
            </a:r>
            <a:r>
              <a:rPr lang="en-US" sz="3200" u="sng" dirty="0" smtClean="0">
                <a:solidFill>
                  <a:schemeClr val="tx1"/>
                </a:solidFill>
                <a:latin typeface="Comic Sans MS"/>
                <a:cs typeface="Comic Sans MS"/>
              </a:rPr>
              <a:t>Facial Expressions </a:t>
            </a:r>
            <a:r>
              <a:rPr lang="en-US" sz="3200" dirty="0" smtClean="0">
                <a:solidFill>
                  <a:schemeClr val="tx1"/>
                </a:solidFill>
                <a:latin typeface="Comic Sans MS"/>
                <a:cs typeface="Comic Sans MS"/>
              </a:rPr>
              <a:t> can be way more important in a seduction than your posture. </a:t>
            </a:r>
          </a:p>
          <a:p>
            <a:pPr algn="l">
              <a:buFont typeface="Wingdings" pitchFamily="2" charset="2"/>
              <a:buChar char="§"/>
            </a:pPr>
            <a:r>
              <a:rPr lang="en-US" sz="3200" dirty="0" smtClean="0">
                <a:solidFill>
                  <a:schemeClr val="tx1"/>
                </a:solidFill>
                <a:latin typeface="Comic Sans MS"/>
                <a:cs typeface="Comic Sans MS"/>
              </a:rPr>
              <a:t> You can convey neediness to women way more with your face than you can with your posture. </a:t>
            </a:r>
          </a:p>
          <a:p>
            <a:pPr algn="l">
              <a:buFont typeface="Wingdings" pitchFamily="2" charset="2"/>
              <a:buChar char="§"/>
            </a:pPr>
            <a:r>
              <a:rPr lang="en-US" sz="3200" dirty="0" smtClean="0">
                <a:solidFill>
                  <a:schemeClr val="tx1"/>
                </a:solidFill>
                <a:latin typeface="Comic Sans MS"/>
                <a:cs typeface="Comic Sans MS"/>
              </a:rPr>
              <a:t> You can get away with almost anything if you have the right facial expression.</a:t>
            </a:r>
          </a:p>
          <a:p>
            <a:pPr algn="l"/>
            <a:endParaRPr lang="en-US" sz="3800" dirty="0" smtClean="0">
              <a:solidFill>
                <a:schemeClr val="tx1"/>
              </a:solidFill>
              <a:latin typeface="+mj-lt"/>
            </a:endParaRPr>
          </a:p>
          <a:p>
            <a:pPr algn="l">
              <a:buFontTx/>
              <a:buChar char="-"/>
            </a:pPr>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7696200" cy="1470025"/>
          </a:xfrm>
        </p:spPr>
        <p:txBody>
          <a:bodyPr>
            <a:normAutofit/>
          </a:bodyPr>
          <a:lstStyle/>
          <a:p>
            <a:r>
              <a:rPr lang="en-US" sz="2400" dirty="0" smtClean="0">
                <a:solidFill>
                  <a:schemeClr val="bg1"/>
                </a:solidFill>
                <a:latin typeface="Comic Sans MS"/>
                <a:cs typeface="Comic Sans MS"/>
              </a:rPr>
              <a:t>The Poker Face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8382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The poker face is basically just keeping more of a deadpan stare when listening.</a:t>
            </a:r>
          </a:p>
          <a:p>
            <a:pPr algn="l">
              <a:buFont typeface="Wingdings" pitchFamily="2" charset="2"/>
              <a:buChar char="§"/>
            </a:pPr>
            <a:r>
              <a:rPr lang="en-US" dirty="0" smtClean="0">
                <a:solidFill>
                  <a:schemeClr val="tx1"/>
                </a:solidFill>
                <a:latin typeface="Comic Sans MS"/>
                <a:cs typeface="Comic Sans MS"/>
              </a:rPr>
              <a:t> Don’t give away your hand - Give her as little verbal and non-verbal feedback as possible. </a:t>
            </a:r>
          </a:p>
          <a:p>
            <a:pPr algn="l">
              <a:buFont typeface="Wingdings" pitchFamily="2" charset="2"/>
              <a:buChar char="§"/>
            </a:pPr>
            <a:r>
              <a:rPr lang="en-US" dirty="0" smtClean="0">
                <a:solidFill>
                  <a:schemeClr val="tx1"/>
                </a:solidFill>
                <a:latin typeface="Comic Sans MS"/>
                <a:cs typeface="Comic Sans MS"/>
              </a:rPr>
              <a:t> Try not make supplicating facial expressions </a:t>
            </a:r>
          </a:p>
          <a:p>
            <a:pPr lvl="1" algn="l">
              <a:buFont typeface="Wingdings" pitchFamily="2" charset="2"/>
              <a:buChar char="§"/>
            </a:pPr>
            <a:r>
              <a:rPr lang="en-US" sz="2000" dirty="0" smtClean="0">
                <a:solidFill>
                  <a:schemeClr val="tx1"/>
                </a:solidFill>
                <a:latin typeface="Comic Sans MS"/>
                <a:cs typeface="Comic Sans MS"/>
              </a:rPr>
              <a:t> The head nod </a:t>
            </a:r>
          </a:p>
          <a:p>
            <a:pPr lvl="1" algn="l">
              <a:buFont typeface="Wingdings" pitchFamily="2" charset="2"/>
              <a:buChar char="§"/>
            </a:pPr>
            <a:r>
              <a:rPr lang="en-US" sz="2000" dirty="0" smtClean="0">
                <a:solidFill>
                  <a:schemeClr val="tx1"/>
                </a:solidFill>
                <a:latin typeface="Comic Sans MS"/>
                <a:cs typeface="Comic Sans MS"/>
              </a:rPr>
              <a:t> The fake smile</a:t>
            </a:r>
          </a:p>
          <a:p>
            <a:pPr lvl="1" algn="l">
              <a:buFont typeface="Wingdings" pitchFamily="2" charset="2"/>
              <a:buChar char="§"/>
            </a:pPr>
            <a:r>
              <a:rPr lang="en-US" sz="2000" dirty="0" smtClean="0">
                <a:solidFill>
                  <a:schemeClr val="tx1"/>
                </a:solidFill>
                <a:latin typeface="Comic Sans MS"/>
                <a:cs typeface="Comic Sans MS"/>
              </a:rPr>
              <a:t> The “I’m just so damn happy” to be here look</a:t>
            </a:r>
          </a:p>
          <a:p>
            <a:pPr algn="l">
              <a:buFont typeface="Wingdings" pitchFamily="2" charset="2"/>
              <a:buChar char="§"/>
            </a:pPr>
            <a:r>
              <a:rPr lang="en-US" dirty="0" smtClean="0">
                <a:solidFill>
                  <a:schemeClr val="tx1"/>
                </a:solidFill>
                <a:latin typeface="Comic Sans MS"/>
                <a:cs typeface="Comic Sans MS"/>
              </a:rPr>
              <a:t> Do not gush over everything she is saying - </a:t>
            </a:r>
            <a:r>
              <a:rPr lang="en-US" i="1" dirty="0" smtClean="0">
                <a:solidFill>
                  <a:schemeClr val="tx1"/>
                </a:solidFill>
                <a:latin typeface="Comic Sans MS"/>
                <a:cs typeface="Comic Sans MS"/>
              </a:rPr>
              <a:t>Wow that is so funny!</a:t>
            </a:r>
            <a:endParaRPr lang="en-US" dirty="0" smtClean="0">
              <a:solidFill>
                <a:schemeClr val="tx1"/>
              </a:solidFill>
              <a:latin typeface="Comic Sans MS"/>
              <a:cs typeface="Comic Sans MS"/>
            </a:endParaRPr>
          </a:p>
          <a:p>
            <a:pPr algn="l"/>
            <a:endParaRPr lang="en-US" sz="3800" dirty="0" smtClean="0">
              <a:solidFill>
                <a:schemeClr val="tx1"/>
              </a:solidFill>
              <a:latin typeface="+mj-lt"/>
            </a:endParaRPr>
          </a:p>
          <a:p>
            <a:pPr algn="l">
              <a:buFontTx/>
              <a:buChar char="-"/>
            </a:pPr>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7696200" cy="1470025"/>
          </a:xfrm>
        </p:spPr>
        <p:txBody>
          <a:bodyPr>
            <a:normAutofit/>
          </a:bodyPr>
          <a:lstStyle/>
          <a:p>
            <a:r>
              <a:rPr lang="en-US" sz="2400" dirty="0" smtClean="0">
                <a:solidFill>
                  <a:schemeClr val="bg1"/>
                </a:solidFill>
                <a:latin typeface="Comic Sans MS"/>
                <a:cs typeface="Comic Sans MS"/>
              </a:rPr>
              <a:t>The Screening Look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914400"/>
            <a:ext cx="8763000" cy="5791200"/>
          </a:xfrm>
        </p:spPr>
        <p:style>
          <a:lnRef idx="1">
            <a:schemeClr val="dk1"/>
          </a:lnRef>
          <a:fillRef idx="2">
            <a:schemeClr val="dk1"/>
          </a:fillRef>
          <a:effectRef idx="1">
            <a:schemeClr val="dk1"/>
          </a:effectRef>
          <a:fontRef idx="minor">
            <a:schemeClr val="dk1"/>
          </a:fontRef>
        </p:style>
        <p:txBody>
          <a:bodyPr>
            <a:normAutofit/>
          </a:bodyPr>
          <a:lstStyle/>
          <a:p>
            <a:pPr algn="l"/>
            <a:endParaRPr lang="en-US" sz="3800" dirty="0" smtClean="0">
              <a:solidFill>
                <a:schemeClr val="tx1"/>
              </a:solidFill>
              <a:latin typeface="+mj-lt"/>
            </a:endParaRPr>
          </a:p>
          <a:p>
            <a:pPr algn="l">
              <a:buFontTx/>
              <a:buChar char="-"/>
            </a:pPr>
            <a:endParaRPr lang="en-US" dirty="0">
              <a:solidFill>
                <a:schemeClr val="tx1"/>
              </a:solidFill>
              <a:latin typeface="Agency FB" pitchFamily="34" charset="0"/>
            </a:endParaRPr>
          </a:p>
        </p:txBody>
      </p:sp>
      <p:sp>
        <p:nvSpPr>
          <p:cNvPr id="6" name="TextBox 5"/>
          <p:cNvSpPr txBox="1"/>
          <p:nvPr/>
        </p:nvSpPr>
        <p:spPr>
          <a:xfrm>
            <a:off x="685800" y="1371600"/>
            <a:ext cx="8153400" cy="3416320"/>
          </a:xfrm>
          <a:prstGeom prst="rect">
            <a:avLst/>
          </a:prstGeom>
          <a:noFill/>
        </p:spPr>
        <p:txBody>
          <a:bodyPr wrap="square" rtlCol="0">
            <a:spAutoFit/>
          </a:bodyPr>
          <a:lstStyle/>
          <a:p>
            <a:r>
              <a:rPr lang="en-US" sz="2400" dirty="0" smtClean="0">
                <a:latin typeface="Comic Sans MS"/>
                <a:cs typeface="Comic Sans MS"/>
              </a:rPr>
              <a:t>There is also the screening look</a:t>
            </a:r>
          </a:p>
          <a:p>
            <a:endParaRPr lang="en-US" sz="2400" dirty="0" smtClean="0">
              <a:latin typeface="Comic Sans MS"/>
              <a:cs typeface="Comic Sans MS"/>
            </a:endParaRPr>
          </a:p>
          <a:p>
            <a:r>
              <a:rPr lang="en-US" sz="2400" dirty="0" smtClean="0">
                <a:latin typeface="Comic Sans MS"/>
                <a:cs typeface="Comic Sans MS"/>
              </a:rPr>
              <a:t>The screening face formula:</a:t>
            </a:r>
          </a:p>
          <a:p>
            <a:pPr lvl="1"/>
            <a:r>
              <a:rPr lang="en-US" sz="2400" dirty="0" smtClean="0">
                <a:latin typeface="Comic Sans MS"/>
                <a:cs typeface="Comic Sans MS"/>
              </a:rPr>
              <a:t> 50% I’m checking you</a:t>
            </a:r>
          </a:p>
          <a:p>
            <a:pPr lvl="1"/>
            <a:r>
              <a:rPr lang="en-US" sz="2400" dirty="0" smtClean="0">
                <a:latin typeface="Comic Sans MS"/>
                <a:cs typeface="Comic Sans MS"/>
              </a:rPr>
              <a:t> 50% I’m screening you</a:t>
            </a:r>
          </a:p>
          <a:p>
            <a:r>
              <a:rPr lang="en-US" sz="2400" dirty="0" smtClean="0">
                <a:latin typeface="Comic Sans MS"/>
                <a:cs typeface="Comic Sans MS"/>
              </a:rPr>
              <a:t> </a:t>
            </a:r>
          </a:p>
          <a:p>
            <a:r>
              <a:rPr lang="en-US" sz="2400" dirty="0" smtClean="0">
                <a:latin typeface="Comic Sans MS"/>
                <a:cs typeface="Comic Sans MS"/>
              </a:rPr>
              <a:t>You can hold face contact with a woman for a long time with this facial expression. So much can be communicated with just a look</a:t>
            </a:r>
            <a:r>
              <a:rPr lang="en-US" sz="2400" dirty="0">
                <a:latin typeface="Comic Sans MS"/>
                <a:cs typeface="Comic Sans MS"/>
              </a:rPr>
              <a:t>.</a:t>
            </a:r>
            <a:endParaRPr lang="en-US" sz="2400" dirty="0" smtClean="0">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09600"/>
            <a:ext cx="9448800" cy="1470025"/>
          </a:xfrm>
        </p:spPr>
        <p:txBody>
          <a:bodyPr>
            <a:normAutofit/>
          </a:bodyPr>
          <a:lstStyle/>
          <a:p>
            <a:r>
              <a:rPr lang="en-US" sz="2400" dirty="0" smtClean="0">
                <a:solidFill>
                  <a:schemeClr val="bg1"/>
                </a:solidFill>
                <a:latin typeface="Comic Sans MS"/>
                <a:cs typeface="Comic Sans MS"/>
              </a:rPr>
              <a:t>Creating The Qualifying Frame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914400"/>
            <a:ext cx="8839200" cy="5715000"/>
          </a:xfrm>
        </p:spPr>
        <p:style>
          <a:lnRef idx="1">
            <a:schemeClr val="dk1"/>
          </a:lnRef>
          <a:fillRef idx="2">
            <a:schemeClr val="dk1"/>
          </a:fillRef>
          <a:effectRef idx="1">
            <a:schemeClr val="dk1"/>
          </a:effectRef>
          <a:fontRef idx="minor">
            <a:schemeClr val="dk1"/>
          </a:fontRef>
        </p:style>
        <p:txBody>
          <a:bodyPr>
            <a:normAutofit fontScale="55000" lnSpcReduction="20000"/>
          </a:bodyPr>
          <a:lstStyle/>
          <a:p>
            <a:pPr algn="l">
              <a:buFont typeface="Wingdings" pitchFamily="2" charset="2"/>
              <a:buChar char="§"/>
            </a:pPr>
            <a:endParaRPr lang="en-US" sz="3800" dirty="0" smtClean="0">
              <a:solidFill>
                <a:schemeClr val="tx1"/>
              </a:solidFill>
              <a:latin typeface="Gill Sans MT Condensed" pitchFamily="34" charset="0"/>
            </a:endParaRPr>
          </a:p>
          <a:p>
            <a:pPr algn="l">
              <a:buFont typeface="Wingdings" pitchFamily="2" charset="2"/>
              <a:buChar char="§"/>
            </a:pPr>
            <a:r>
              <a:rPr lang="en-US" sz="3600" dirty="0" smtClean="0">
                <a:solidFill>
                  <a:schemeClr val="tx1"/>
                </a:solidFill>
                <a:latin typeface="Comic Sans MS"/>
                <a:cs typeface="Comic Sans MS"/>
              </a:rPr>
              <a:t> Is using the poker face mean? No - This actually makes you seem like a really great listener. She is very happy because unlike most guys you are paying very close attention to her. Women are so used to guys interrupting and trying to impress them. They just want to be heard.</a:t>
            </a:r>
          </a:p>
          <a:p>
            <a:pPr algn="l">
              <a:buFont typeface="Wingdings" pitchFamily="2" charset="2"/>
              <a:buChar char="§"/>
            </a:pPr>
            <a:endParaRPr lang="en-US" sz="3600" dirty="0" smtClean="0">
              <a:solidFill>
                <a:schemeClr val="tx1"/>
              </a:solidFill>
              <a:latin typeface="Comic Sans MS"/>
              <a:cs typeface="Comic Sans MS"/>
            </a:endParaRPr>
          </a:p>
          <a:p>
            <a:pPr algn="l">
              <a:buFont typeface="Wingdings" pitchFamily="2" charset="2"/>
              <a:buChar char="§"/>
            </a:pPr>
            <a:r>
              <a:rPr lang="en-US" sz="3600" dirty="0" smtClean="0">
                <a:solidFill>
                  <a:schemeClr val="tx1"/>
                </a:solidFill>
                <a:latin typeface="Comic Sans MS"/>
                <a:cs typeface="Comic Sans MS"/>
              </a:rPr>
              <a:t>   Ways to create a frame where she is qualifying to you:</a:t>
            </a:r>
          </a:p>
          <a:p>
            <a:pPr marL="514350" indent="-514350" algn="l">
              <a:buFont typeface="Wingdings" pitchFamily="2" charset="2"/>
              <a:buChar char="§"/>
            </a:pPr>
            <a:r>
              <a:rPr lang="en-US" sz="3600" dirty="0" smtClean="0">
                <a:solidFill>
                  <a:schemeClr val="tx1"/>
                </a:solidFill>
                <a:latin typeface="Comic Sans MS"/>
                <a:cs typeface="Comic Sans MS"/>
              </a:rPr>
              <a:t>Let her do a majority of the talking, use seductive listening</a:t>
            </a:r>
          </a:p>
          <a:p>
            <a:pPr marL="514350" indent="-514350" algn="l">
              <a:buFont typeface="Wingdings" pitchFamily="2" charset="2"/>
              <a:buChar char="§"/>
            </a:pPr>
            <a:r>
              <a:rPr lang="en-US" sz="3600" dirty="0" smtClean="0">
                <a:solidFill>
                  <a:schemeClr val="tx1"/>
                </a:solidFill>
                <a:latin typeface="Comic Sans MS"/>
                <a:cs typeface="Comic Sans MS"/>
              </a:rPr>
              <a:t>Use the poker and screening face</a:t>
            </a:r>
          </a:p>
          <a:p>
            <a:pPr marL="514350" indent="-514350" algn="l">
              <a:buFont typeface="Wingdings" pitchFamily="2" charset="2"/>
              <a:buChar char="§"/>
            </a:pPr>
            <a:r>
              <a:rPr lang="en-US" sz="3600" dirty="0" smtClean="0">
                <a:solidFill>
                  <a:schemeClr val="tx1"/>
                </a:solidFill>
                <a:latin typeface="Comic Sans MS"/>
                <a:cs typeface="Comic Sans MS"/>
              </a:rPr>
              <a:t>Remain silent for a few seconds after she stops talking, puts the tension on her</a:t>
            </a:r>
          </a:p>
          <a:p>
            <a:pPr algn="l">
              <a:buFontTx/>
              <a:buChar char="-"/>
            </a:pPr>
            <a:endParaRPr lang="en-US" dirty="0" smtClean="0">
              <a:solidFill>
                <a:schemeClr val="tx1"/>
              </a:solidFill>
              <a:latin typeface="Agency FB" pitchFamily="34" charset="0"/>
            </a:endParaRPr>
          </a:p>
          <a:p>
            <a:pPr algn="l">
              <a:buFontTx/>
              <a:buChar char="-"/>
            </a:pPr>
            <a:endParaRPr lang="en-US" dirty="0" smtClean="0">
              <a:solidFill>
                <a:schemeClr val="tx1"/>
              </a:solidFill>
              <a:latin typeface="Agency FB" pitchFamily="34" charset="0"/>
            </a:endParaRPr>
          </a:p>
          <a:p>
            <a:pPr algn="l">
              <a:buFontTx/>
              <a:buChar char="-"/>
            </a:pPr>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5800"/>
            <a:ext cx="9448800" cy="1470025"/>
          </a:xfrm>
        </p:spPr>
        <p:txBody>
          <a:bodyPr>
            <a:normAutofit/>
          </a:bodyPr>
          <a:lstStyle/>
          <a:p>
            <a:r>
              <a:rPr lang="en-US" sz="2400" dirty="0" smtClean="0">
                <a:solidFill>
                  <a:schemeClr val="bg1"/>
                </a:solidFill>
                <a:latin typeface="Comic Sans MS"/>
                <a:cs typeface="Comic Sans MS"/>
              </a:rPr>
              <a:t>Qualification &amp; Attraction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81000" y="914400"/>
            <a:ext cx="8458200" cy="5791200"/>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pPr algn="l">
              <a:buFont typeface="Wingdings" pitchFamily="2" charset="2"/>
              <a:buChar char="§"/>
            </a:pPr>
            <a:r>
              <a:rPr lang="en-US" sz="3200" dirty="0" smtClean="0">
                <a:solidFill>
                  <a:schemeClr val="tx1"/>
                </a:solidFill>
                <a:latin typeface="Comic Sans MS"/>
                <a:cs typeface="Comic Sans MS"/>
              </a:rPr>
              <a:t> This qualifying frame is important because it is one of the main things that creates attraction for you. Especially since we are not talking or promoting ourselves.</a:t>
            </a:r>
          </a:p>
          <a:p>
            <a:pPr algn="l">
              <a:buFont typeface="Wingdings" pitchFamily="2" charset="2"/>
              <a:buChar char="§"/>
            </a:pPr>
            <a:r>
              <a:rPr lang="en-US" sz="3200" dirty="0" smtClean="0">
                <a:solidFill>
                  <a:schemeClr val="tx1"/>
                </a:solidFill>
                <a:latin typeface="Comic Sans MS"/>
                <a:cs typeface="Comic Sans MS"/>
              </a:rPr>
              <a:t> Once you learn how to create attraction just by listening seduction becomes easy, relaxing and much more fun.</a:t>
            </a:r>
          </a:p>
          <a:p>
            <a:pPr algn="l">
              <a:buFont typeface="Wingdings" pitchFamily="2" charset="2"/>
              <a:buChar char="§"/>
            </a:pPr>
            <a:r>
              <a:rPr lang="en-US" sz="3200" dirty="0" smtClean="0">
                <a:solidFill>
                  <a:schemeClr val="tx1"/>
                </a:solidFill>
                <a:latin typeface="Comic Sans MS"/>
                <a:cs typeface="Comic Sans MS"/>
              </a:rPr>
              <a:t> Instead of talking or using corny facial expressions, you can express yourself through touch.</a:t>
            </a:r>
          </a:p>
          <a:p>
            <a:pPr lvl="1" algn="l">
              <a:buFont typeface="Wingdings" pitchFamily="2" charset="2"/>
              <a:buChar char="§"/>
            </a:pPr>
            <a:r>
              <a:rPr lang="en-US" sz="3200" dirty="0" smtClean="0">
                <a:solidFill>
                  <a:schemeClr val="tx1"/>
                </a:solidFill>
                <a:latin typeface="Comic Sans MS"/>
                <a:cs typeface="Comic Sans MS"/>
              </a:rPr>
              <a:t>For example, if she says something you like high-five her and then keep holding her hand.</a:t>
            </a:r>
          </a:p>
          <a:p>
            <a:pPr lvl="1" algn="l">
              <a:buFont typeface="Wingdings" pitchFamily="2" charset="2"/>
              <a:buChar char="§"/>
            </a:pPr>
            <a:r>
              <a:rPr lang="en-US" sz="3200" dirty="0" smtClean="0">
                <a:solidFill>
                  <a:schemeClr val="tx1"/>
                </a:solidFill>
                <a:latin typeface="Comic Sans MS"/>
                <a:cs typeface="Comic Sans MS"/>
              </a:rPr>
              <a:t>If she complains about something, don’t give her advice, just put out your hand for her to grab and start caressing her.</a:t>
            </a:r>
          </a:p>
          <a:p>
            <a:pPr algn="l"/>
            <a:endParaRPr lang="en-US" sz="3400" dirty="0" smtClean="0">
              <a:solidFill>
                <a:schemeClr val="tx1"/>
              </a:solidFill>
              <a:latin typeface="+mj-lt"/>
            </a:endParaRPr>
          </a:p>
          <a:p>
            <a:pPr algn="l">
              <a:buFontTx/>
              <a:buChar char="-"/>
            </a:pPr>
            <a:endParaRPr lang="en-US" dirty="0" smtClean="0">
              <a:solidFill>
                <a:schemeClr val="tx1"/>
              </a:solidFill>
              <a:latin typeface="Agency FB" pitchFamily="34" charset="0"/>
            </a:endParaRPr>
          </a:p>
          <a:p>
            <a:pPr algn="l">
              <a:buFontTx/>
              <a:buChar char="-"/>
            </a:pPr>
            <a:endParaRPr lang="en-US" dirty="0" smtClean="0">
              <a:solidFill>
                <a:schemeClr val="tx1"/>
              </a:solidFill>
              <a:latin typeface="Agency FB" pitchFamily="34" charset="0"/>
            </a:endParaRPr>
          </a:p>
          <a:p>
            <a:pPr algn="l">
              <a:buFontTx/>
              <a:buChar char="-"/>
            </a:pPr>
            <a:endParaRPr lang="en-US" dirty="0">
              <a:solidFill>
                <a:schemeClr val="tx1"/>
              </a:solidFill>
              <a:latin typeface="Agency FB"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dirty="0" smtClean="0">
                <a:solidFill>
                  <a:schemeClr val="tx1"/>
                </a:solidFill>
                <a:latin typeface="Impact" pitchFamily="34" charset="0"/>
              </a:rPr>
              <a:t/>
            </a:r>
            <a:br>
              <a:rPr lang="en-US" dirty="0" smtClean="0">
                <a:solidFill>
                  <a:schemeClr val="tx1"/>
                </a:solidFill>
                <a:latin typeface="Impact" pitchFamily="34" charset="0"/>
              </a:rPr>
            </a:br>
            <a:endParaRPr lang="en-US" sz="4400" dirty="0">
              <a:solidFill>
                <a:schemeClr val="tx1"/>
              </a:solidFill>
              <a:latin typeface="Impact" pitchFamily="34" charset="0"/>
            </a:endParaRPr>
          </a:p>
        </p:txBody>
      </p:sp>
      <p:sp>
        <p:nvSpPr>
          <p:cNvPr id="3" name="Subtitle 2"/>
          <p:cNvSpPr>
            <a:spLocks noGrp="1"/>
          </p:cNvSpPr>
          <p:nvPr>
            <p:ph type="subTitle" idx="1"/>
          </p:nvPr>
        </p:nvSpPr>
        <p:spPr>
          <a:xfrm>
            <a:off x="1219200" y="1066800"/>
            <a:ext cx="6400800" cy="1752600"/>
          </a:xfrm>
        </p:spPr>
        <p:txBody>
          <a:bodyPr>
            <a:normAutofit fontScale="70000" lnSpcReduction="20000"/>
          </a:bodyPr>
          <a:lstStyle/>
          <a:p>
            <a:endParaRPr lang="en-US" sz="2800" dirty="0" smtClean="0">
              <a:solidFill>
                <a:schemeClr val="tx1"/>
              </a:solidFill>
            </a:endParaRPr>
          </a:p>
          <a:p>
            <a:r>
              <a:rPr lang="en-US" sz="3800" i="0" dirty="0" smtClean="0">
                <a:solidFill>
                  <a:schemeClr val="tx1"/>
                </a:solidFill>
                <a:latin typeface="Comic Sans MS"/>
                <a:cs typeface="Comic Sans MS"/>
              </a:rPr>
              <a:t>Part </a:t>
            </a:r>
            <a:r>
              <a:rPr lang="en-US" sz="3800" i="0" dirty="0" smtClean="0">
                <a:solidFill>
                  <a:schemeClr val="tx1"/>
                </a:solidFill>
                <a:latin typeface="Comic Sans MS"/>
                <a:cs typeface="Comic Sans MS"/>
              </a:rPr>
              <a:t>II</a:t>
            </a:r>
            <a:endParaRPr lang="en-US" sz="3800" i="0" dirty="0" smtClean="0">
              <a:solidFill>
                <a:schemeClr val="tx1"/>
              </a:solidFill>
              <a:latin typeface="Comic Sans MS"/>
              <a:cs typeface="Comic Sans MS"/>
            </a:endParaRPr>
          </a:p>
          <a:p>
            <a:r>
              <a:rPr lang="en-US" sz="3800" i="0" dirty="0" smtClean="0">
                <a:solidFill>
                  <a:srgbClr val="FF0000"/>
                </a:solidFill>
                <a:latin typeface="Comic Sans MS"/>
                <a:cs typeface="Comic Sans MS"/>
              </a:rPr>
              <a:t>Physical Escalation &amp; Arousal </a:t>
            </a:r>
          </a:p>
          <a:p>
            <a:endParaRPr lang="en-US" sz="3200" i="1" dirty="0" smtClean="0">
              <a:latin typeface="Magneto" pitchFamily="82" charset="0"/>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33400"/>
            <a:ext cx="8077200" cy="1470025"/>
          </a:xfrm>
        </p:spPr>
        <p:txBody>
          <a:bodyPr>
            <a:normAutofit/>
          </a:bodyPr>
          <a:lstStyle/>
          <a:p>
            <a:r>
              <a:rPr lang="en-US" sz="2400" dirty="0" smtClean="0">
                <a:solidFill>
                  <a:schemeClr val="bg1"/>
                </a:solidFill>
                <a:latin typeface="Comic Sans MS"/>
                <a:cs typeface="Comic Sans MS"/>
              </a:rPr>
              <a:t>Escalation is Attractive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Gill Sans MT Condensed" pitchFamily="34" charset="0"/>
              </a:rPr>
              <a:t> </a:t>
            </a:r>
            <a:r>
              <a:rPr lang="en-US" sz="2200" dirty="0" smtClean="0">
                <a:solidFill>
                  <a:schemeClr val="tx1"/>
                </a:solidFill>
                <a:latin typeface="Comic Sans MS"/>
                <a:cs typeface="Comic Sans MS"/>
              </a:rPr>
              <a:t>Mindset that there is nothing more attractive than escalating quickly. Not cool stories, routines, social proof or a trendy shirt.</a:t>
            </a:r>
          </a:p>
          <a:p>
            <a:pPr algn="l">
              <a:buFont typeface="Wingdings" pitchFamily="2" charset="2"/>
              <a:buChar char="§"/>
            </a:pPr>
            <a:r>
              <a:rPr lang="en-US" sz="2200" dirty="0" smtClean="0">
                <a:solidFill>
                  <a:schemeClr val="tx1"/>
                </a:solidFill>
                <a:latin typeface="Comic Sans MS"/>
                <a:cs typeface="Comic Sans MS"/>
              </a:rPr>
              <a:t> Why wait around for definitive signs a woman is attracted to you before escalating when escalation can create the attraction for you.</a:t>
            </a:r>
          </a:p>
          <a:p>
            <a:pPr algn="l">
              <a:buFont typeface="Wingdings" pitchFamily="2" charset="2"/>
              <a:buChar char="§"/>
            </a:pPr>
            <a:r>
              <a:rPr lang="en-US" sz="2200" dirty="0" smtClean="0">
                <a:solidFill>
                  <a:schemeClr val="tx1"/>
                </a:solidFill>
                <a:latin typeface="Comic Sans MS"/>
                <a:cs typeface="Comic Sans MS"/>
              </a:rPr>
              <a:t> You save time by doing both things at once!</a:t>
            </a:r>
          </a:p>
          <a:p>
            <a:pPr algn="l">
              <a:buFont typeface="Wingdings" pitchFamily="2" charset="2"/>
              <a:buChar char="§"/>
            </a:pPr>
            <a:r>
              <a:rPr lang="en-US" sz="2200" dirty="0" smtClean="0">
                <a:solidFill>
                  <a:schemeClr val="tx1"/>
                </a:solidFill>
                <a:latin typeface="Comic Sans MS"/>
                <a:cs typeface="Comic Sans MS"/>
              </a:rPr>
              <a:t> Skip the attraction phase and go right into escalation.</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7924800" cy="1066800"/>
          </a:xfrm>
        </p:spPr>
        <p:txBody>
          <a:bodyPr>
            <a:normAutofit/>
          </a:bodyPr>
          <a:lstStyle/>
          <a:p>
            <a:r>
              <a:rPr lang="en-US" sz="2400" dirty="0" smtClean="0">
                <a:solidFill>
                  <a:schemeClr val="bg1"/>
                </a:solidFill>
                <a:latin typeface="Comic Sans MS"/>
                <a:cs typeface="Comic Sans MS"/>
              </a:rPr>
              <a:t>Fast Escalation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Seducing women quickly is actually much easier - 30 minutes is easier than 7 hours. It’s portrayed as the guy is so skilled, but it really is easier</a:t>
            </a:r>
          </a:p>
          <a:p>
            <a:pPr lvl="1" algn="l">
              <a:buFont typeface="Wingdings" pitchFamily="2" charset="2"/>
              <a:buChar char="§"/>
            </a:pPr>
            <a:r>
              <a:rPr lang="en-US" sz="2000" dirty="0" smtClean="0">
                <a:solidFill>
                  <a:schemeClr val="tx1"/>
                </a:solidFill>
                <a:latin typeface="Comic Sans MS"/>
                <a:cs typeface="Comic Sans MS"/>
              </a:rPr>
              <a:t> The less time you have to screw things up</a:t>
            </a:r>
          </a:p>
          <a:p>
            <a:pPr lvl="1" algn="l">
              <a:buFont typeface="Wingdings" pitchFamily="2" charset="2"/>
              <a:buChar char="§"/>
            </a:pPr>
            <a:r>
              <a:rPr lang="en-US" sz="2000" dirty="0" smtClean="0">
                <a:solidFill>
                  <a:schemeClr val="tx1"/>
                </a:solidFill>
                <a:latin typeface="Comic Sans MS"/>
                <a:cs typeface="Comic Sans MS"/>
              </a:rPr>
              <a:t> The more you talk the more chances you have to say something stupid</a:t>
            </a:r>
          </a:p>
          <a:p>
            <a:pPr lvl="1" algn="l">
              <a:buFont typeface="Wingdings" pitchFamily="2" charset="2"/>
              <a:buChar char="§"/>
            </a:pPr>
            <a:r>
              <a:rPr lang="en-US" sz="2000" dirty="0" smtClean="0">
                <a:solidFill>
                  <a:schemeClr val="tx1"/>
                </a:solidFill>
                <a:latin typeface="Comic Sans MS"/>
                <a:cs typeface="Comic Sans MS"/>
              </a:rPr>
              <a:t> It’s better when you are still a mystery to her</a:t>
            </a:r>
          </a:p>
          <a:p>
            <a:pPr lvl="1" algn="l">
              <a:buFont typeface="Wingdings" pitchFamily="2" charset="2"/>
              <a:buChar char="§"/>
            </a:pPr>
            <a:r>
              <a:rPr lang="en-US" sz="2000" dirty="0" smtClean="0">
                <a:solidFill>
                  <a:schemeClr val="tx1"/>
                </a:solidFill>
                <a:latin typeface="Comic Sans MS"/>
                <a:cs typeface="Comic Sans MS"/>
              </a:rPr>
              <a:t> Capitalize on the initial attraction and primal sexual connection</a:t>
            </a:r>
          </a:p>
          <a:p>
            <a:pPr algn="l">
              <a:buFont typeface="Wingdings" pitchFamily="2" charset="2"/>
              <a:buChar char="§"/>
            </a:pPr>
            <a:r>
              <a:rPr lang="en-US" dirty="0" smtClean="0">
                <a:solidFill>
                  <a:schemeClr val="tx1"/>
                </a:solidFill>
                <a:latin typeface="Comic Sans MS"/>
                <a:cs typeface="Comic Sans MS"/>
              </a:rPr>
              <a:t> The biggest thing holding you back is your belief system, for example if you have never done a quick seduction yet.</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5800"/>
            <a:ext cx="8077200" cy="1470025"/>
          </a:xfrm>
        </p:spPr>
        <p:txBody>
          <a:bodyPr>
            <a:normAutofit/>
          </a:bodyPr>
          <a:lstStyle/>
          <a:p>
            <a:r>
              <a:rPr lang="en-US" sz="2400" dirty="0" smtClean="0">
                <a:solidFill>
                  <a:schemeClr val="bg1"/>
                </a:solidFill>
                <a:latin typeface="Comic Sans MS"/>
                <a:cs typeface="Comic Sans MS"/>
              </a:rPr>
              <a:t>Escalation is Easy</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7912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Escalation is easy. Even if you were talking to the hottest woman in the world there would be NO reason to be scared to escalate.</a:t>
            </a:r>
          </a:p>
          <a:p>
            <a:pPr algn="l">
              <a:buFont typeface="Wingdings" pitchFamily="2" charset="2"/>
              <a:buChar char="§"/>
            </a:pPr>
            <a:r>
              <a:rPr lang="en-US" dirty="0" smtClean="0">
                <a:solidFill>
                  <a:schemeClr val="tx1"/>
                </a:solidFill>
                <a:latin typeface="Comic Sans MS"/>
                <a:cs typeface="Comic Sans MS"/>
              </a:rPr>
              <a:t> There is no need to be scared of because escalation is just one move, grabbing her hand.</a:t>
            </a:r>
          </a:p>
          <a:p>
            <a:pPr algn="l">
              <a:buFont typeface="Wingdings" pitchFamily="2" charset="2"/>
              <a:buChar char="§"/>
            </a:pPr>
            <a:r>
              <a:rPr lang="en-US" dirty="0" smtClean="0">
                <a:solidFill>
                  <a:schemeClr val="tx1"/>
                </a:solidFill>
                <a:latin typeface="Comic Sans MS"/>
                <a:cs typeface="Comic Sans MS"/>
              </a:rPr>
              <a:t> The rest of escalation is non-verbal (escalating vibe) and you can't be officially rejected for doing that.</a:t>
            </a:r>
          </a:p>
          <a:p>
            <a:pPr algn="l">
              <a:buFont typeface="Wingdings" pitchFamily="2" charset="2"/>
              <a:buChar char="§"/>
            </a:pPr>
            <a:r>
              <a:rPr lang="en-US" dirty="0" smtClean="0">
                <a:solidFill>
                  <a:schemeClr val="tx1"/>
                </a:solidFill>
                <a:latin typeface="Comic Sans MS"/>
                <a:cs typeface="Comic Sans MS"/>
              </a:rPr>
              <a:t> Once you know “it's on” anything you say verbally or do physically isn't that scary because you already know she likes you.</a:t>
            </a:r>
          </a:p>
          <a:p>
            <a:pPr algn="l">
              <a:buFont typeface="Wingdings" pitchFamily="2" charset="2"/>
              <a:buChar char="§"/>
            </a:pPr>
            <a:r>
              <a:rPr lang="en-US" dirty="0" smtClean="0">
                <a:solidFill>
                  <a:schemeClr val="tx1"/>
                </a:solidFill>
                <a:latin typeface="Comic Sans MS"/>
                <a:cs typeface="Comic Sans MS"/>
              </a:rPr>
              <a:t> Now you are just trying to arouse her - and sex is mostly a mood based decision anyway. Meaning, the decision to have sex is not an issue of if she likes you.</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Women Love Attention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dirty="0" smtClean="0">
                <a:solidFill>
                  <a:schemeClr val="tx1"/>
                </a:solidFill>
                <a:latin typeface="Comic Sans MS"/>
                <a:cs typeface="Comic Sans MS"/>
              </a:rPr>
              <a:t> </a:t>
            </a:r>
            <a:endParaRPr lang="en-US" dirty="0" smtClean="0">
              <a:solidFill>
                <a:schemeClr val="tx1"/>
              </a:solidFill>
              <a:latin typeface="Comic Sans MS"/>
              <a:cs typeface="Comic Sans MS"/>
            </a:endParaRPr>
          </a:p>
          <a:p>
            <a:pPr algn="l">
              <a:buFont typeface="Wingdings" pitchFamily="2" charset="2"/>
              <a:buChar char="§"/>
            </a:pPr>
            <a:r>
              <a:rPr lang="en-US" dirty="0" smtClean="0">
                <a:solidFill>
                  <a:schemeClr val="tx1"/>
                </a:solidFill>
                <a:latin typeface="Comic Sans MS"/>
                <a:cs typeface="Comic Sans MS"/>
              </a:rPr>
              <a:t>Don’t </a:t>
            </a:r>
            <a:r>
              <a:rPr lang="en-US" dirty="0" smtClean="0">
                <a:solidFill>
                  <a:schemeClr val="tx1"/>
                </a:solidFill>
                <a:latin typeface="Comic Sans MS"/>
                <a:cs typeface="Comic Sans MS"/>
              </a:rPr>
              <a:t>worry about running around opening sets.</a:t>
            </a:r>
          </a:p>
          <a:p>
            <a:pPr algn="l">
              <a:buFont typeface="Wingdings" pitchFamily="2" charset="2"/>
              <a:buChar char="§"/>
            </a:pPr>
            <a:r>
              <a:rPr lang="en-US" dirty="0" smtClean="0">
                <a:solidFill>
                  <a:schemeClr val="tx1"/>
                </a:solidFill>
                <a:latin typeface="Comic Sans MS"/>
                <a:cs typeface="Comic Sans MS"/>
              </a:rPr>
              <a:t> Guys look sad and confused if they aren’t talking to a girl.</a:t>
            </a:r>
          </a:p>
          <a:p>
            <a:pPr algn="l">
              <a:buFont typeface="Wingdings" pitchFamily="2" charset="2"/>
              <a:buChar char="§"/>
            </a:pPr>
            <a:r>
              <a:rPr lang="en-US" dirty="0" smtClean="0">
                <a:solidFill>
                  <a:schemeClr val="tx1"/>
                </a:solidFill>
                <a:latin typeface="Comic Sans MS"/>
                <a:cs typeface="Comic Sans MS"/>
              </a:rPr>
              <a:t> I dare you to talk to me</a:t>
            </a:r>
          </a:p>
          <a:p>
            <a:pPr algn="l">
              <a:buFont typeface="Wingdings" pitchFamily="2" charset="2"/>
              <a:buChar char="§"/>
            </a:pPr>
            <a:r>
              <a:rPr lang="en-US" dirty="0" smtClean="0">
                <a:solidFill>
                  <a:schemeClr val="tx1"/>
                </a:solidFill>
                <a:latin typeface="Comic Sans MS"/>
                <a:cs typeface="Comic Sans MS"/>
              </a:rPr>
              <a:t> I don’t care if you are always talking to women. I only care that when you are talking to women you are a sexual threat (moving closer, face- contact, touching her hands)</a:t>
            </a:r>
          </a:p>
          <a:p>
            <a:pPr algn="l"/>
            <a:endParaRPr lang="en-US" sz="2800" dirty="0" smtClean="0">
              <a:solidFill>
                <a:schemeClr val="tx1"/>
              </a:solidFill>
              <a:latin typeface="High Tower Text" pitchFamily="18" charset="0"/>
            </a:endParaRPr>
          </a:p>
          <a:p>
            <a:pPr algn="l">
              <a:buFont typeface="Wingdings" pitchFamily="2" charset="2"/>
              <a:buChar char="Ø"/>
            </a:pPr>
            <a:endParaRPr lang="en-US" sz="2800" dirty="0" smtClean="0">
              <a:solidFill>
                <a:schemeClr val="tx1"/>
              </a:solidFill>
              <a:latin typeface="High Tower Text" pitchFamily="18" charset="0"/>
            </a:endParaRP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8077200" cy="1470025"/>
          </a:xfrm>
        </p:spPr>
        <p:txBody>
          <a:bodyPr>
            <a:normAutofit/>
          </a:bodyPr>
          <a:lstStyle/>
          <a:p>
            <a:r>
              <a:rPr lang="en-US" sz="2400" dirty="0" smtClean="0">
                <a:solidFill>
                  <a:schemeClr val="bg1"/>
                </a:solidFill>
                <a:latin typeface="Comic Sans MS"/>
                <a:cs typeface="Comic Sans MS"/>
              </a:rPr>
              <a:t>Your Real Fear</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638800"/>
          </a:xfrm>
        </p:spPr>
        <p:style>
          <a:lnRef idx="1">
            <a:schemeClr val="dk1"/>
          </a:lnRef>
          <a:fillRef idx="2">
            <a:schemeClr val="dk1"/>
          </a:fillRef>
          <a:effectRef idx="1">
            <a:schemeClr val="dk1"/>
          </a:effectRef>
          <a:fontRef idx="minor">
            <a:schemeClr val="dk1"/>
          </a:fontRef>
        </p:style>
        <p:txBody>
          <a:bodyPr>
            <a:normAutofit fontScale="62500" lnSpcReduction="20000"/>
          </a:bodyPr>
          <a:lstStyle/>
          <a:p>
            <a:pPr marL="514350" indent="-514350" algn="l"/>
            <a:r>
              <a:rPr lang="en-US" sz="3200" dirty="0" smtClean="0">
                <a:solidFill>
                  <a:schemeClr val="tx1"/>
                </a:solidFill>
                <a:latin typeface="Comic Sans MS"/>
                <a:cs typeface="Comic Sans MS"/>
              </a:rPr>
              <a:t>You are not scared to escalate, your real fear is making an overt physical move. For example, it’s very easy to use incidental touching. Not making that overt physical move eventually leads you to the friend zone.</a:t>
            </a:r>
          </a:p>
          <a:p>
            <a:pPr marL="514350" indent="-514350" algn="l"/>
            <a:endParaRPr lang="en-US" sz="3200" dirty="0" smtClean="0">
              <a:solidFill>
                <a:schemeClr val="tx1"/>
              </a:solidFill>
              <a:latin typeface="Comic Sans MS"/>
              <a:cs typeface="Comic Sans MS"/>
            </a:endParaRPr>
          </a:p>
          <a:p>
            <a:pPr marL="514350" indent="-514350" algn="l"/>
            <a:r>
              <a:rPr lang="en-US" sz="3200" dirty="0" smtClean="0">
                <a:solidFill>
                  <a:schemeClr val="tx1"/>
                </a:solidFill>
                <a:latin typeface="Comic Sans MS"/>
                <a:cs typeface="Comic Sans MS"/>
              </a:rPr>
              <a:t>You are not afraid of having sex, your real fear is revealing that your interest in her is sexual, whether that be verbally or non-verbally</a:t>
            </a:r>
          </a:p>
          <a:p>
            <a:pPr marL="514350" indent="-514350" algn="l">
              <a:buFont typeface="Wingdings" pitchFamily="2" charset="2"/>
              <a:buChar char="§"/>
            </a:pPr>
            <a:r>
              <a:rPr lang="en-US" sz="3200" dirty="0" smtClean="0">
                <a:solidFill>
                  <a:schemeClr val="tx1"/>
                </a:solidFill>
                <a:latin typeface="Comic Sans MS"/>
                <a:cs typeface="Comic Sans MS"/>
              </a:rPr>
              <a:t>Not revealing that your interest in her is sexual leads to being screened as a potential boyfriend, not a passionate lover</a:t>
            </a:r>
          </a:p>
          <a:p>
            <a:pPr marL="514350" indent="-514350" algn="l">
              <a:buFont typeface="Wingdings" pitchFamily="2" charset="2"/>
              <a:buChar char="§"/>
            </a:pPr>
            <a:r>
              <a:rPr lang="en-US" sz="3200" dirty="0" smtClean="0">
                <a:solidFill>
                  <a:schemeClr val="tx1"/>
                </a:solidFill>
                <a:latin typeface="Comic Sans MS"/>
                <a:cs typeface="Comic Sans MS"/>
              </a:rPr>
              <a:t>The dating and waiting frame, like many other guys in her life that she is not having sex with</a:t>
            </a:r>
          </a:p>
          <a:p>
            <a:pPr marL="514350" indent="-514350" algn="l"/>
            <a:endParaRPr lang="en-US" dirty="0" smtClean="0">
              <a:solidFill>
                <a:schemeClr val="tx1"/>
              </a:solidFill>
              <a:latin typeface="+mj-lt"/>
            </a:endParaRPr>
          </a:p>
          <a:p>
            <a:pPr marL="514350" indent="-514350"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Dancing Monkeys</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fontScale="92500"/>
          </a:bodyPr>
          <a:lstStyle/>
          <a:p>
            <a:pPr algn="l">
              <a:buFont typeface="Wingdings" pitchFamily="2" charset="2"/>
              <a:buChar char="§"/>
            </a:pPr>
            <a:endParaRPr lang="en-US" sz="2800" dirty="0" smtClean="0">
              <a:solidFill>
                <a:schemeClr val="tx1"/>
              </a:solidFill>
              <a:latin typeface="Gill Sans MT Condensed" pitchFamily="34" charset="0"/>
            </a:endParaRPr>
          </a:p>
          <a:p>
            <a:pPr algn="l">
              <a:buFont typeface="Wingdings" pitchFamily="2" charset="2"/>
              <a:buChar char="§"/>
            </a:pPr>
            <a:r>
              <a:rPr lang="en-US" sz="2400" dirty="0" smtClean="0">
                <a:solidFill>
                  <a:schemeClr val="tx1"/>
                </a:solidFill>
                <a:latin typeface="Comic Sans MS"/>
                <a:cs typeface="Comic Sans MS"/>
              </a:rPr>
              <a:t> Why are you still being a dancing monkey when women love attention more than sex</a:t>
            </a:r>
          </a:p>
          <a:p>
            <a:pPr algn="l">
              <a:buFont typeface="Wingdings" pitchFamily="2" charset="2"/>
              <a:buChar char="§"/>
            </a:pPr>
            <a:r>
              <a:rPr lang="en-US" sz="2400" dirty="0" smtClean="0">
                <a:solidFill>
                  <a:schemeClr val="tx1"/>
                </a:solidFill>
                <a:latin typeface="Comic Sans MS"/>
                <a:cs typeface="Comic Sans MS"/>
              </a:rPr>
              <a:t> Uninterested women will not talk to you for a long time if they suspect you are a sexual threat and that is great!</a:t>
            </a:r>
          </a:p>
          <a:p>
            <a:pPr algn="l">
              <a:buFont typeface="Wingdings" pitchFamily="2" charset="2"/>
              <a:buChar char="§"/>
            </a:pPr>
            <a:r>
              <a:rPr lang="en-US" sz="2400" dirty="0" smtClean="0">
                <a:solidFill>
                  <a:schemeClr val="tx1"/>
                </a:solidFill>
                <a:latin typeface="Comic Sans MS"/>
                <a:cs typeface="Comic Sans MS"/>
              </a:rPr>
              <a:t> Because women love attention more than sex they will talk longer to the guys who aren’t a threat, the safe guys.</a:t>
            </a:r>
          </a:p>
          <a:p>
            <a:pPr algn="l">
              <a:buFont typeface="Wingdings" pitchFamily="2" charset="2"/>
              <a:buChar char="§"/>
            </a:pPr>
            <a:r>
              <a:rPr lang="en-US" sz="2400" dirty="0" smtClean="0">
                <a:solidFill>
                  <a:schemeClr val="tx1"/>
                </a:solidFill>
                <a:latin typeface="Comic Sans MS"/>
                <a:cs typeface="Comic Sans MS"/>
              </a:rPr>
              <a:t> The entertainer and the “hey, let me get your number” at the end of the night guys.</a:t>
            </a:r>
          </a:p>
          <a:p>
            <a:pPr algn="l">
              <a:buFont typeface="Wingdings" pitchFamily="2" charset="2"/>
              <a:buChar char="§"/>
            </a:pPr>
            <a:r>
              <a:rPr lang="en-US" sz="2400" dirty="0" smtClean="0">
                <a:solidFill>
                  <a:schemeClr val="tx1"/>
                </a:solidFill>
                <a:latin typeface="Comic Sans MS"/>
                <a:cs typeface="Comic Sans MS"/>
              </a:rPr>
              <a:t> Quickly escalating the vibe weeds out the time wasters</a:t>
            </a:r>
          </a:p>
          <a:p>
            <a:pPr algn="l">
              <a:buFont typeface="Wingdings" pitchFamily="2" charset="2"/>
              <a:buChar char="Ø"/>
            </a:pPr>
            <a:endParaRPr lang="en-US" sz="2800" dirty="0" smtClean="0">
              <a:solidFill>
                <a:schemeClr val="tx1"/>
              </a:solidFill>
              <a:latin typeface="High Tower Text" pitchFamily="18" charset="0"/>
            </a:endParaRP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3 Biggest Mistakes</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Autofit/>
          </a:bodyPr>
          <a:lstStyle/>
          <a:p>
            <a:pPr marL="514350" indent="-514350" algn="l">
              <a:buFont typeface="Wingdings" pitchFamily="2" charset="2"/>
              <a:buChar char="§"/>
            </a:pPr>
            <a:r>
              <a:rPr lang="en-US" dirty="0" smtClean="0">
                <a:solidFill>
                  <a:schemeClr val="tx1"/>
                </a:solidFill>
                <a:latin typeface="Comic Sans MS"/>
                <a:cs typeface="Comic Sans MS"/>
              </a:rPr>
              <a:t>You can tell who is good right away. The biggest mistakes I see guys making despite being able approach to a woman is:</a:t>
            </a:r>
          </a:p>
          <a:p>
            <a:pPr marL="514350" indent="-514350" algn="l">
              <a:buFont typeface="Wingdings" pitchFamily="2" charset="2"/>
              <a:buChar char="§"/>
            </a:pPr>
            <a:r>
              <a:rPr lang="en-US" dirty="0" smtClean="0">
                <a:solidFill>
                  <a:schemeClr val="tx1"/>
                </a:solidFill>
                <a:latin typeface="Comic Sans MS"/>
                <a:cs typeface="Comic Sans MS"/>
              </a:rPr>
              <a:t>Standing too far away</a:t>
            </a:r>
          </a:p>
          <a:p>
            <a:pPr marL="971550" lvl="1" indent="-514350" algn="l">
              <a:buFont typeface="Wingdings" pitchFamily="2" charset="2"/>
              <a:buChar char="§"/>
            </a:pPr>
            <a:r>
              <a:rPr lang="en-US" sz="2000" dirty="0" smtClean="0">
                <a:solidFill>
                  <a:schemeClr val="tx1"/>
                </a:solidFill>
                <a:latin typeface="Comic Sans MS"/>
                <a:cs typeface="Comic Sans MS"/>
              </a:rPr>
              <a:t>Get both your body and you face close</a:t>
            </a:r>
          </a:p>
          <a:p>
            <a:pPr marL="971550" lvl="1" indent="-514350" algn="l">
              <a:buFont typeface="Wingdings" pitchFamily="2" charset="2"/>
              <a:buChar char="§"/>
            </a:pPr>
            <a:r>
              <a:rPr lang="en-US" sz="2000" dirty="0" smtClean="0">
                <a:solidFill>
                  <a:schemeClr val="tx1"/>
                </a:solidFill>
                <a:latin typeface="Comic Sans MS"/>
                <a:cs typeface="Comic Sans MS"/>
              </a:rPr>
              <a:t>If you’re short you will be face to face, if tall you will be dominating</a:t>
            </a:r>
          </a:p>
          <a:p>
            <a:pPr marL="514350" indent="-514350" algn="l">
              <a:buFont typeface="Wingdings" pitchFamily="2" charset="2"/>
              <a:buChar char="§"/>
            </a:pPr>
            <a:r>
              <a:rPr lang="en-US" dirty="0" smtClean="0">
                <a:solidFill>
                  <a:schemeClr val="tx1"/>
                </a:solidFill>
                <a:latin typeface="Comic Sans MS"/>
                <a:cs typeface="Comic Sans MS"/>
              </a:rPr>
              <a:t>Not holding face-contact </a:t>
            </a:r>
          </a:p>
          <a:p>
            <a:pPr marL="514350" indent="-514350" algn="l">
              <a:buFont typeface="Wingdings" pitchFamily="2" charset="2"/>
              <a:buChar char="§"/>
            </a:pPr>
            <a:r>
              <a:rPr lang="en-US" dirty="0" smtClean="0">
                <a:solidFill>
                  <a:schemeClr val="tx1"/>
                </a:solidFill>
                <a:latin typeface="Comic Sans MS"/>
                <a:cs typeface="Comic Sans MS"/>
              </a:rPr>
              <a:t>Using lots of touch, but not touching her hands</a:t>
            </a:r>
          </a:p>
          <a:p>
            <a:pPr marL="514350" indent="-514350" algn="l">
              <a:buFont typeface="Wingdings" pitchFamily="2" charset="2"/>
              <a:buChar char="§"/>
            </a:pPr>
            <a:r>
              <a:rPr lang="en-US" dirty="0" smtClean="0">
                <a:solidFill>
                  <a:schemeClr val="tx1"/>
                </a:solidFill>
                <a:latin typeface="Comic Sans MS"/>
                <a:cs typeface="Comic Sans MS"/>
              </a:rPr>
              <a:t>	Hands are easiest point to get mutual caressing</a:t>
            </a:r>
          </a:p>
          <a:p>
            <a:pPr marL="514350" indent="-514350" algn="l">
              <a:buFont typeface="Wingdings" pitchFamily="2" charset="2"/>
              <a:buChar char="§"/>
            </a:pPr>
            <a:r>
              <a:rPr lang="en-US" dirty="0" smtClean="0">
                <a:solidFill>
                  <a:schemeClr val="tx1"/>
                </a:solidFill>
                <a:latin typeface="Comic Sans MS"/>
                <a:cs typeface="Comic Sans MS"/>
              </a:rPr>
              <a:t>	Until you get into the arousal phase your only focus should be on touching her hands to make it mutually on.</a:t>
            </a: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What is Escalation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r>
              <a:rPr lang="en-US" sz="2600" dirty="0" smtClean="0">
                <a:solidFill>
                  <a:schemeClr val="tx1"/>
                </a:solidFill>
                <a:latin typeface="Comic Sans MS"/>
                <a:cs typeface="Comic Sans MS"/>
              </a:rPr>
              <a:t> Before we can talk about fast escalation we have to define what is escalation? </a:t>
            </a:r>
          </a:p>
          <a:p>
            <a:pPr algn="l"/>
            <a:endParaRPr lang="en-US" sz="2600" dirty="0" smtClean="0">
              <a:solidFill>
                <a:schemeClr val="tx1"/>
              </a:solidFill>
              <a:latin typeface="Comic Sans MS"/>
              <a:cs typeface="Comic Sans MS"/>
            </a:endParaRPr>
          </a:p>
          <a:p>
            <a:pPr algn="l">
              <a:buFont typeface="Wingdings" pitchFamily="2" charset="2"/>
              <a:buChar char="ü"/>
            </a:pPr>
            <a:r>
              <a:rPr lang="en-US" sz="2600" dirty="0" smtClean="0">
                <a:solidFill>
                  <a:schemeClr val="tx1"/>
                </a:solidFill>
                <a:latin typeface="Comic Sans MS"/>
                <a:cs typeface="Comic Sans MS"/>
              </a:rPr>
              <a:t> Escalate the Vibe: go from social to seductive</a:t>
            </a:r>
          </a:p>
          <a:p>
            <a:pPr algn="l">
              <a:buFont typeface="Wingdings" pitchFamily="2" charset="2"/>
              <a:buChar char="ü"/>
            </a:pPr>
            <a:r>
              <a:rPr lang="en-US" sz="2600" dirty="0" smtClean="0">
                <a:solidFill>
                  <a:schemeClr val="tx1"/>
                </a:solidFill>
                <a:latin typeface="Comic Sans MS"/>
                <a:cs typeface="Comic Sans MS"/>
              </a:rPr>
              <a:t> Escalate Physically:  goal is mutual caressing</a:t>
            </a:r>
          </a:p>
          <a:p>
            <a:pPr algn="l"/>
            <a:r>
              <a:rPr lang="en-US" dirty="0" smtClean="0">
                <a:solidFill>
                  <a:schemeClr val="tx1"/>
                </a:solidFill>
                <a:latin typeface="High Tower Text" pitchFamily="18" charset="0"/>
              </a:rPr>
              <a:t>  </a:t>
            </a:r>
          </a:p>
          <a:p>
            <a:pPr algn="l"/>
            <a:endParaRPr lang="en-US" i="1"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sz="1900" dirty="0" smtClean="0"/>
              <a:t/>
            </a:r>
            <a:br>
              <a:rPr lang="en-US" sz="1900" dirty="0" smtClean="0"/>
            </a:br>
            <a:endParaRPr lang="en-US" sz="1900" dirty="0" smtClean="0">
              <a:solidFill>
                <a:schemeClr val="tx1"/>
              </a:solidFill>
              <a:latin typeface="High Tower Text" pitchFamily="18" charset="0"/>
            </a:endParaRPr>
          </a:p>
        </p:txBody>
      </p:sp>
      <p:sp>
        <p:nvSpPr>
          <p:cNvPr id="5" name="TextBox 4"/>
          <p:cNvSpPr txBox="1"/>
          <p:nvPr/>
        </p:nvSpPr>
        <p:spPr>
          <a:xfrm>
            <a:off x="1219200" y="2104072"/>
            <a:ext cx="6781800" cy="954107"/>
          </a:xfrm>
          <a:prstGeom prst="rect">
            <a:avLst/>
          </a:prstGeom>
          <a:noFill/>
        </p:spPr>
        <p:txBody>
          <a:bodyPr wrap="square" rtlCol="0">
            <a:spAutoFit/>
          </a:bodyPr>
          <a:lstStyle/>
          <a:p>
            <a:pPr algn="ctr"/>
            <a:r>
              <a:rPr lang="en-US" sz="2800" dirty="0" smtClean="0">
                <a:solidFill>
                  <a:srgbClr val="FF0000"/>
                </a:solidFill>
                <a:latin typeface="Comic Sans MS"/>
                <a:cs typeface="Comic Sans MS"/>
              </a:rPr>
              <a:t>VIBE</a:t>
            </a:r>
          </a:p>
          <a:p>
            <a:pPr algn="ctr"/>
            <a:r>
              <a:rPr lang="en-US" sz="2800" dirty="0" smtClean="0">
                <a:latin typeface="Comic Sans MS"/>
                <a:cs typeface="Comic Sans MS"/>
              </a:rPr>
              <a:t>The Non Verbal Connection</a:t>
            </a:r>
            <a:endParaRPr lang="en-US" sz="2800" dirty="0">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Escalate The Vibe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Hold face contact, listen, get closer, visualize kissing her.</a:t>
            </a:r>
          </a:p>
          <a:p>
            <a:pPr algn="l">
              <a:buFont typeface="Wingdings" pitchFamily="2" charset="2"/>
              <a:buChar char="§"/>
            </a:pPr>
            <a:r>
              <a:rPr lang="en-US" dirty="0" smtClean="0">
                <a:solidFill>
                  <a:schemeClr val="tx1"/>
                </a:solidFill>
                <a:latin typeface="Comic Sans MS"/>
                <a:cs typeface="Comic Sans MS"/>
              </a:rPr>
              <a:t> No matter what you are saying the vibe is much different when you are holing face, listening and close to her</a:t>
            </a:r>
          </a:p>
          <a:p>
            <a:pPr algn="l">
              <a:buFont typeface="Wingdings" pitchFamily="2" charset="2"/>
              <a:buChar char="§"/>
            </a:pPr>
            <a:r>
              <a:rPr lang="en-US" dirty="0" smtClean="0">
                <a:solidFill>
                  <a:schemeClr val="tx1"/>
                </a:solidFill>
                <a:latin typeface="Comic Sans MS"/>
                <a:cs typeface="Comic Sans MS"/>
              </a:rPr>
              <a:t> Even if you are scared to escalate verbally or physically you can always at the very least escalate the vibe </a:t>
            </a:r>
          </a:p>
          <a:p>
            <a:pPr algn="l">
              <a:buFont typeface="Wingdings" pitchFamily="2" charset="2"/>
              <a:buChar char="§"/>
            </a:pPr>
            <a:r>
              <a:rPr lang="en-US" dirty="0" smtClean="0">
                <a:solidFill>
                  <a:schemeClr val="tx1"/>
                </a:solidFill>
                <a:latin typeface="Comic Sans MS"/>
                <a:cs typeface="Comic Sans MS"/>
              </a:rPr>
              <a:t>  You will rarely get rejected or called out for escalating the vibe</a:t>
            </a:r>
          </a:p>
          <a:p>
            <a:pPr algn="l">
              <a:buFont typeface="Wingdings" pitchFamily="2" charset="2"/>
              <a:buChar char="§"/>
            </a:pPr>
            <a:r>
              <a:rPr lang="en-US" dirty="0" smtClean="0">
                <a:solidFill>
                  <a:schemeClr val="tx1"/>
                </a:solidFill>
                <a:latin typeface="Comic Sans MS"/>
                <a:cs typeface="Comic Sans MS"/>
              </a:rPr>
              <a:t> What is she going to say “Hey, I know what you’re doing. You are escalating the vibe. Are you a pick up artist?”</a:t>
            </a:r>
          </a:p>
          <a:p>
            <a:pPr algn="l">
              <a:buFont typeface="Arial" charset="0"/>
              <a:buChar char="•"/>
            </a:pPr>
            <a:endParaRPr lang="en-US" i="1"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5800"/>
            <a:ext cx="8077200" cy="1470025"/>
          </a:xfrm>
        </p:spPr>
        <p:txBody>
          <a:bodyPr>
            <a:normAutofit/>
          </a:bodyPr>
          <a:lstStyle/>
          <a:p>
            <a:r>
              <a:rPr lang="en-US" sz="2400" dirty="0" smtClean="0">
                <a:solidFill>
                  <a:schemeClr val="bg1"/>
                </a:solidFill>
                <a:latin typeface="Comic Sans MS"/>
                <a:cs typeface="Comic Sans MS"/>
              </a:rPr>
              <a:t>Escalate the Vibe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791200"/>
          </a:xfrm>
          <a:solidFill>
            <a:schemeClr val="bg1">
              <a:lumMod val="85000"/>
            </a:schemeClr>
          </a:solidFill>
          <a:ln>
            <a:solidFill>
              <a:schemeClr val="dk1">
                <a:shade val="95000"/>
                <a:satMod val="105000"/>
              </a:schemeClr>
            </a:solidFill>
          </a:ln>
        </p:spPr>
        <p:txBody>
          <a:bodyPr>
            <a:normAutofit fontScale="85000" lnSpcReduction="20000"/>
          </a:bodyPr>
          <a:lstStyle/>
          <a:p>
            <a:pPr algn="l"/>
            <a:endParaRPr lang="en-US" sz="2800" dirty="0" smtClean="0">
              <a:solidFill>
                <a:schemeClr val="tx1"/>
              </a:solidFill>
              <a:latin typeface="High Tower Text" pitchFamily="18" charset="0"/>
            </a:endParaRPr>
          </a:p>
          <a:p>
            <a:pPr algn="l">
              <a:buFont typeface="Wingdings" pitchFamily="2" charset="2"/>
              <a:buChar char="§"/>
            </a:pPr>
            <a:r>
              <a:rPr lang="en-US" sz="2600" dirty="0" smtClean="0">
                <a:solidFill>
                  <a:schemeClr val="tx1"/>
                </a:solidFill>
                <a:latin typeface="Comic Sans MS"/>
                <a:cs typeface="Comic Sans MS"/>
              </a:rPr>
              <a:t> This method is not about going up to women and immediately groping them - We only escalate with vibe.</a:t>
            </a:r>
          </a:p>
          <a:p>
            <a:pPr algn="l">
              <a:buFont typeface="Wingdings" pitchFamily="2" charset="2"/>
              <a:buChar char="§"/>
            </a:pPr>
            <a:r>
              <a:rPr lang="en-US" sz="2600" dirty="0" smtClean="0">
                <a:solidFill>
                  <a:schemeClr val="tx1"/>
                </a:solidFill>
                <a:latin typeface="Comic Sans MS"/>
                <a:cs typeface="Comic Sans MS"/>
              </a:rPr>
              <a:t> There is nothing PHYSICAL for her to resist and there is nothing VERBAL for her to reject, it’s just vibe.</a:t>
            </a:r>
          </a:p>
          <a:p>
            <a:pPr algn="l">
              <a:buFont typeface="Wingdings" pitchFamily="2" charset="2"/>
              <a:buChar char="§"/>
            </a:pPr>
            <a:r>
              <a:rPr lang="en-US" sz="2600" dirty="0" smtClean="0">
                <a:solidFill>
                  <a:schemeClr val="tx1"/>
                </a:solidFill>
                <a:latin typeface="Comic Sans MS"/>
                <a:cs typeface="Comic Sans MS"/>
              </a:rPr>
              <a:t> There are no special routines or lines you need to remember. On the surface you are just talking about normal stuff and listening. As we said, it is easier to escalate the vibe when you are listening.</a:t>
            </a:r>
          </a:p>
          <a:p>
            <a:pPr algn="l">
              <a:buFont typeface="Wingdings" pitchFamily="2" charset="2"/>
              <a:buChar char="§"/>
            </a:pPr>
            <a:r>
              <a:rPr lang="en-US" sz="2600" dirty="0" smtClean="0">
                <a:solidFill>
                  <a:schemeClr val="tx1"/>
                </a:solidFill>
                <a:latin typeface="Comic Sans MS"/>
                <a:cs typeface="Comic Sans MS"/>
              </a:rPr>
              <a:t> Think of this method as non-verbal direct.</a:t>
            </a:r>
          </a:p>
          <a:p>
            <a:pPr algn="l">
              <a:buFont typeface="Wingdings" pitchFamily="2" charset="2"/>
              <a:buChar char="§"/>
            </a:pPr>
            <a:r>
              <a:rPr lang="en-US" sz="2600" dirty="0" smtClean="0">
                <a:solidFill>
                  <a:schemeClr val="tx1"/>
                </a:solidFill>
                <a:latin typeface="Comic Sans MS"/>
                <a:cs typeface="Comic Sans MS"/>
              </a:rPr>
              <a:t> After it is mutually on you can combine this vibe with radically honest verbal game, like sexualizing your conversations.</a:t>
            </a: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5800"/>
            <a:ext cx="8077200" cy="1470025"/>
          </a:xfrm>
        </p:spPr>
        <p:txBody>
          <a:bodyPr>
            <a:normAutofit/>
          </a:bodyPr>
          <a:lstStyle/>
          <a:p>
            <a:r>
              <a:rPr lang="en-US" sz="2400" dirty="0" smtClean="0">
                <a:solidFill>
                  <a:schemeClr val="bg1"/>
                </a:solidFill>
                <a:latin typeface="Comic Sans MS"/>
                <a:cs typeface="Comic Sans MS"/>
              </a:rPr>
              <a:t>Make a Move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486400"/>
          </a:xfrm>
          <a:solidFill>
            <a:schemeClr val="bg1">
              <a:lumMod val="85000"/>
            </a:schemeClr>
          </a:solidFill>
          <a:ln>
            <a:solidFill>
              <a:schemeClr val="dk1">
                <a:shade val="95000"/>
                <a:satMod val="105000"/>
              </a:schemeClr>
            </a:solidFill>
          </a:ln>
        </p:spPr>
        <p:txBody>
          <a:bodyPr>
            <a:normAutofit fontScale="92500"/>
          </a:bodyPr>
          <a:lstStyle/>
          <a:p>
            <a:pPr marL="514350" indent="-514350" algn="l">
              <a:buFont typeface="Wingdings" pitchFamily="2" charset="2"/>
              <a:buChar char="§"/>
            </a:pPr>
            <a:r>
              <a:rPr lang="en-US" sz="2400" dirty="0" smtClean="0">
                <a:solidFill>
                  <a:schemeClr val="tx1"/>
                </a:solidFill>
                <a:latin typeface="Comic Sans MS"/>
                <a:cs typeface="Comic Sans MS"/>
              </a:rPr>
              <a:t>The way she responds to your direct and seductive vibe gives you clues about her interest level.</a:t>
            </a:r>
          </a:p>
          <a:p>
            <a:pPr marL="514350" indent="-514350" algn="l">
              <a:buFont typeface="Wingdings" pitchFamily="2" charset="2"/>
              <a:buChar char="§"/>
            </a:pPr>
            <a:r>
              <a:rPr lang="en-US" sz="2400" dirty="0" smtClean="0">
                <a:solidFill>
                  <a:schemeClr val="tx1"/>
                </a:solidFill>
                <a:latin typeface="Comic Sans MS"/>
                <a:cs typeface="Comic Sans MS"/>
              </a:rPr>
              <a:t>When you move closer does she stay or move back?</a:t>
            </a:r>
          </a:p>
          <a:p>
            <a:pPr marL="514350" indent="-514350" algn="l">
              <a:buFont typeface="Wingdings" pitchFamily="2" charset="2"/>
              <a:buChar char="§"/>
            </a:pPr>
            <a:r>
              <a:rPr lang="en-US" sz="2400" dirty="0" smtClean="0">
                <a:solidFill>
                  <a:schemeClr val="tx1"/>
                </a:solidFill>
                <a:latin typeface="Comic Sans MS"/>
                <a:cs typeface="Comic Sans MS"/>
              </a:rPr>
              <a:t>When you hold face contact does she hold your gaze or look away?</a:t>
            </a:r>
          </a:p>
          <a:p>
            <a:pPr marL="514350" indent="-514350" algn="l">
              <a:buFont typeface="Wingdings" pitchFamily="2" charset="2"/>
              <a:buChar char="§"/>
            </a:pPr>
            <a:r>
              <a:rPr lang="en-US" sz="2400" dirty="0" smtClean="0">
                <a:solidFill>
                  <a:schemeClr val="tx1"/>
                </a:solidFill>
                <a:latin typeface="Comic Sans MS"/>
                <a:cs typeface="Comic Sans MS"/>
              </a:rPr>
              <a:t>When you keep quiet does she restart the conversation or use as an opportunity to ignore you?</a:t>
            </a:r>
          </a:p>
          <a:p>
            <a:pPr marL="514350" indent="-514350" algn="l">
              <a:buFont typeface="Wingdings" pitchFamily="2" charset="2"/>
              <a:buChar char="§"/>
            </a:pPr>
            <a:r>
              <a:rPr lang="en-US" sz="2400" dirty="0" smtClean="0">
                <a:solidFill>
                  <a:schemeClr val="tx1"/>
                </a:solidFill>
                <a:latin typeface="Comic Sans MS"/>
                <a:cs typeface="Comic Sans MS"/>
              </a:rPr>
              <a:t>Just by observing these small, subtle things in the first 30 seconds you can get a really good idea if you should make that one PHYSICAL move.</a:t>
            </a:r>
          </a:p>
          <a:p>
            <a:pPr marL="514350" indent="-514350" algn="l">
              <a:buFont typeface="Wingdings" pitchFamily="2" charset="2"/>
              <a:buChar char="Ø"/>
            </a:pPr>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5800"/>
            <a:ext cx="8077200" cy="1470025"/>
          </a:xfrm>
        </p:spPr>
        <p:txBody>
          <a:bodyPr>
            <a:normAutofit/>
          </a:bodyPr>
          <a:lstStyle/>
          <a:p>
            <a:r>
              <a:rPr lang="en-US" sz="2400" dirty="0" smtClean="0">
                <a:solidFill>
                  <a:schemeClr val="bg1"/>
                </a:solidFill>
                <a:latin typeface="Comic Sans MS"/>
                <a:cs typeface="Comic Sans MS"/>
              </a:rPr>
              <a:t>Vibe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486400"/>
          </a:xfrm>
          <a:solidFill>
            <a:schemeClr val="bg1">
              <a:lumMod val="85000"/>
            </a:schemeClr>
          </a:solidFill>
          <a:ln>
            <a:solidFill>
              <a:schemeClr val="dk1">
                <a:shade val="95000"/>
                <a:satMod val="105000"/>
              </a:schemeClr>
            </a:solidFill>
          </a:ln>
        </p:spPr>
        <p:txBody>
          <a:bodyPr>
            <a:normAutofit fontScale="70000" lnSpcReduction="20000"/>
          </a:bodyPr>
          <a:lstStyle/>
          <a:p>
            <a:pPr marL="514350" indent="-514350" algn="l">
              <a:buFont typeface="Wingdings" pitchFamily="2" charset="2"/>
              <a:buChar char="§"/>
            </a:pPr>
            <a:r>
              <a:rPr lang="en-US" sz="2800" dirty="0" smtClean="0">
                <a:solidFill>
                  <a:schemeClr val="tx1"/>
                </a:solidFill>
                <a:latin typeface="Comic Sans MS"/>
                <a:cs typeface="Comic Sans MS"/>
              </a:rPr>
              <a:t>Escalating Physically (grabbing her and, arousal)</a:t>
            </a:r>
          </a:p>
          <a:p>
            <a:pPr marL="514350" indent="-514350" algn="l">
              <a:buFont typeface="Wingdings" pitchFamily="2" charset="2"/>
              <a:buChar char="§"/>
            </a:pPr>
            <a:r>
              <a:rPr lang="en-US" sz="2800" dirty="0" smtClean="0">
                <a:solidFill>
                  <a:schemeClr val="tx1"/>
                </a:solidFill>
                <a:latin typeface="Comic Sans MS"/>
                <a:cs typeface="Comic Sans MS"/>
              </a:rPr>
              <a:t>Escalating Verbally (asking for her number, compliment, sex talk)</a:t>
            </a:r>
          </a:p>
          <a:p>
            <a:pPr marL="514350" indent="-514350" algn="l">
              <a:buFont typeface="Wingdings" pitchFamily="2" charset="2"/>
              <a:buChar char="§"/>
            </a:pPr>
            <a:r>
              <a:rPr lang="en-US" sz="2800" dirty="0" smtClean="0">
                <a:solidFill>
                  <a:schemeClr val="tx1"/>
                </a:solidFill>
                <a:latin typeface="Comic Sans MS"/>
                <a:cs typeface="Comic Sans MS"/>
              </a:rPr>
              <a:t>Escalating Vibe (moving closer, holding-face, listening)</a:t>
            </a:r>
          </a:p>
          <a:p>
            <a:pPr marL="514350" indent="-514350" algn="l">
              <a:buFont typeface="Wingdings" pitchFamily="2" charset="2"/>
              <a:buChar char="§"/>
            </a:pPr>
            <a:endParaRPr lang="en-US" sz="2800" dirty="0" smtClean="0">
              <a:solidFill>
                <a:schemeClr val="tx1"/>
              </a:solidFill>
              <a:latin typeface="Comic Sans MS"/>
              <a:cs typeface="Comic Sans MS"/>
            </a:endParaRPr>
          </a:p>
          <a:p>
            <a:pPr marL="514350" indent="-514350" algn="l">
              <a:buFont typeface="Wingdings" pitchFamily="2" charset="2"/>
              <a:buChar char="§"/>
            </a:pPr>
            <a:r>
              <a:rPr lang="en-US" sz="2800" dirty="0" smtClean="0">
                <a:solidFill>
                  <a:schemeClr val="tx1"/>
                </a:solidFill>
                <a:latin typeface="Comic Sans MS"/>
                <a:cs typeface="Comic Sans MS"/>
              </a:rPr>
              <a:t>Escalating the VIBE is the easiest and safest thing a guy can do</a:t>
            </a:r>
          </a:p>
          <a:p>
            <a:pPr marL="514350" indent="-514350" algn="l">
              <a:buFont typeface="Wingdings" pitchFamily="2" charset="2"/>
              <a:buChar char="§"/>
            </a:pPr>
            <a:r>
              <a:rPr lang="en-US" sz="2800" dirty="0" smtClean="0">
                <a:solidFill>
                  <a:schemeClr val="tx1"/>
                </a:solidFill>
                <a:latin typeface="Comic Sans MS"/>
                <a:cs typeface="Comic Sans MS"/>
              </a:rPr>
              <a:t>Once you get a good reaction to the </a:t>
            </a:r>
            <a:r>
              <a:rPr lang="en-US" sz="2800" dirty="0" err="1" smtClean="0">
                <a:solidFill>
                  <a:schemeClr val="tx1"/>
                </a:solidFill>
                <a:latin typeface="Comic Sans MS"/>
                <a:cs typeface="Comic Sans MS"/>
              </a:rPr>
              <a:t>vibing</a:t>
            </a:r>
            <a:r>
              <a:rPr lang="en-US" sz="2800" dirty="0" smtClean="0">
                <a:solidFill>
                  <a:schemeClr val="tx1"/>
                </a:solidFill>
                <a:latin typeface="Comic Sans MS"/>
                <a:cs typeface="Comic Sans MS"/>
              </a:rPr>
              <a:t> you can escalate physically and make attraction mutual with just one move (grabbing her hand)</a:t>
            </a:r>
          </a:p>
          <a:p>
            <a:pPr marL="514350" indent="-514350" algn="l">
              <a:buFont typeface="Wingdings" pitchFamily="2" charset="2"/>
              <a:buChar char="§"/>
            </a:pPr>
            <a:r>
              <a:rPr lang="en-US" sz="2800" dirty="0" smtClean="0">
                <a:solidFill>
                  <a:schemeClr val="tx1"/>
                </a:solidFill>
                <a:latin typeface="Comic Sans MS"/>
                <a:cs typeface="Comic Sans MS"/>
              </a:rPr>
              <a:t>Once you know for sure “it’s on” you can push things further physically and verbally with confidence. When you aren’t sure if attraction is mutual you will be timid and won’t come across as confident.</a:t>
            </a:r>
          </a:p>
          <a:p>
            <a:pPr marL="514350" indent="-514350" algn="l"/>
            <a:endParaRPr lang="en-US" sz="2800" dirty="0" smtClean="0">
              <a:solidFill>
                <a:schemeClr val="tx1"/>
              </a:solidFill>
              <a:latin typeface="High Tower Text" pitchFamily="18" charset="0"/>
            </a:endParaRPr>
          </a:p>
          <a:p>
            <a:pPr marL="514350" indent="-514350" algn="l">
              <a:buFont typeface="Wingdings" pitchFamily="2" charset="2"/>
              <a:buChar char="Ø"/>
            </a:pPr>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Hold Face Contact</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Autofit/>
          </a:bodyPr>
          <a:lstStyle/>
          <a:p>
            <a:pPr algn="l">
              <a:buFont typeface="Wingdings" pitchFamily="2" charset="2"/>
              <a:buChar char="§"/>
            </a:pPr>
            <a:r>
              <a:rPr lang="en-US" sz="1800" dirty="0" smtClean="0">
                <a:solidFill>
                  <a:schemeClr val="tx1"/>
                </a:solidFill>
                <a:latin typeface="Comic Sans MS"/>
                <a:cs typeface="Comic Sans MS"/>
              </a:rPr>
              <a:t> It’s easier for guys to hold face contact than hold eye contact. It’s less intrusive for her and less scary for you.</a:t>
            </a:r>
          </a:p>
          <a:p>
            <a:pPr algn="l">
              <a:buFont typeface="Wingdings" pitchFamily="2" charset="2"/>
              <a:buChar char="§"/>
            </a:pPr>
            <a:r>
              <a:rPr lang="en-US" sz="1800" dirty="0" smtClean="0">
                <a:solidFill>
                  <a:schemeClr val="tx1"/>
                </a:solidFill>
                <a:latin typeface="Comic Sans MS"/>
                <a:cs typeface="Comic Sans MS"/>
              </a:rPr>
              <a:t> When you hold face girls usually blurt out “you’re cute”</a:t>
            </a:r>
          </a:p>
          <a:p>
            <a:pPr algn="l">
              <a:buFont typeface="Wingdings" pitchFamily="2" charset="2"/>
              <a:buChar char="§"/>
            </a:pPr>
            <a:r>
              <a:rPr lang="en-US" sz="1800" dirty="0" smtClean="0">
                <a:solidFill>
                  <a:schemeClr val="tx1"/>
                </a:solidFill>
                <a:latin typeface="Comic Sans MS"/>
                <a:cs typeface="Comic Sans MS"/>
              </a:rPr>
              <a:t> Holding her gaze means you are comfortable with your looks (your face) no matter if you’re traditionally good looking or not.</a:t>
            </a:r>
          </a:p>
          <a:p>
            <a:pPr algn="l">
              <a:buFont typeface="Wingdings" pitchFamily="2" charset="2"/>
              <a:buChar char="§"/>
            </a:pPr>
            <a:r>
              <a:rPr lang="en-US" sz="1800" dirty="0" smtClean="0">
                <a:solidFill>
                  <a:schemeClr val="tx1"/>
                </a:solidFill>
                <a:latin typeface="Comic Sans MS"/>
                <a:cs typeface="Comic Sans MS"/>
              </a:rPr>
              <a:t> Holding face creates sexual tension and attraction.</a:t>
            </a:r>
          </a:p>
          <a:p>
            <a:pPr algn="l">
              <a:buFont typeface="Wingdings" pitchFamily="2" charset="2"/>
              <a:buChar char="§"/>
            </a:pPr>
            <a:r>
              <a:rPr lang="en-US" sz="1800" dirty="0" smtClean="0">
                <a:solidFill>
                  <a:schemeClr val="tx1"/>
                </a:solidFill>
                <a:latin typeface="Comic Sans MS"/>
                <a:cs typeface="Comic Sans MS"/>
              </a:rPr>
              <a:t> Women are way more self-conscious about their faces, no matter how hot they are. It’s not a guys job to look perfect.</a:t>
            </a:r>
          </a:p>
          <a:p>
            <a:pPr algn="l">
              <a:buFont typeface="Wingdings" pitchFamily="2" charset="2"/>
              <a:buChar char="§"/>
            </a:pPr>
            <a:r>
              <a:rPr lang="en-US" sz="1800" dirty="0" smtClean="0">
                <a:solidFill>
                  <a:schemeClr val="tx1"/>
                </a:solidFill>
                <a:latin typeface="Comic Sans MS"/>
                <a:cs typeface="Comic Sans MS"/>
              </a:rPr>
              <a:t> Holding-face comes off as she is  being screened by you. Hot bodies are probably going to intimidate you. You have probably seen women with perfect bodies but you haven’t seen a perfect 10 face when inspected up close. </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09600"/>
            <a:ext cx="8077200" cy="1470025"/>
          </a:xfrm>
        </p:spPr>
        <p:txBody>
          <a:bodyPr>
            <a:normAutofit/>
          </a:bodyPr>
          <a:lstStyle/>
          <a:p>
            <a:r>
              <a:rPr lang="en-US" sz="2400" dirty="0" smtClean="0">
                <a:solidFill>
                  <a:schemeClr val="bg1"/>
                </a:solidFill>
                <a:latin typeface="Comic Sans MS"/>
                <a:cs typeface="Comic Sans MS"/>
              </a:rPr>
              <a:t>Deadpan Escalation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486400"/>
          </a:xfrm>
          <a:solidFill>
            <a:schemeClr val="bg1">
              <a:lumMod val="85000"/>
            </a:schemeClr>
          </a:solidFill>
          <a:ln>
            <a:solidFill>
              <a:schemeClr val="dk1">
                <a:shade val="95000"/>
                <a:satMod val="105000"/>
              </a:schemeClr>
            </a:solidFill>
          </a:ln>
        </p:spPr>
        <p:txBody>
          <a:bodyPr>
            <a:normAutofit/>
          </a:bodyPr>
          <a:lstStyle/>
          <a:p>
            <a:pPr algn="l"/>
            <a:endParaRPr lang="en-US" sz="2800" dirty="0" smtClean="0">
              <a:solidFill>
                <a:schemeClr val="tx1"/>
              </a:solidFill>
              <a:latin typeface="High Tower Text" pitchFamily="18" charset="0"/>
            </a:endParaRPr>
          </a:p>
          <a:p>
            <a:pPr algn="l">
              <a:buFont typeface="Wingdings" pitchFamily="2" charset="2"/>
              <a:buChar char="§"/>
            </a:pPr>
            <a:r>
              <a:rPr lang="en-US" sz="2200" dirty="0" smtClean="0">
                <a:solidFill>
                  <a:schemeClr val="tx1"/>
                </a:solidFill>
                <a:latin typeface="Comic Sans MS"/>
                <a:cs typeface="Comic Sans MS"/>
              </a:rPr>
              <a:t> Your facial expressions can be a dead give away that you are too excited or really nervous. </a:t>
            </a:r>
          </a:p>
          <a:p>
            <a:pPr algn="l">
              <a:buFont typeface="Wingdings" pitchFamily="2" charset="2"/>
              <a:buChar char="§"/>
            </a:pPr>
            <a:r>
              <a:rPr lang="en-US" sz="2200" dirty="0" smtClean="0">
                <a:solidFill>
                  <a:schemeClr val="tx1"/>
                </a:solidFill>
                <a:latin typeface="Comic Sans MS"/>
                <a:cs typeface="Comic Sans MS"/>
              </a:rPr>
              <a:t> When going for an IOM or arousal you want to be aware of your facial expression</a:t>
            </a:r>
          </a:p>
          <a:p>
            <a:pPr algn="l">
              <a:buFont typeface="Wingdings" pitchFamily="2" charset="2"/>
              <a:buChar char="§"/>
            </a:pPr>
            <a:r>
              <a:rPr lang="en-US" sz="2200" dirty="0" smtClean="0">
                <a:solidFill>
                  <a:schemeClr val="tx1"/>
                </a:solidFill>
                <a:latin typeface="Comic Sans MS"/>
                <a:cs typeface="Comic Sans MS"/>
              </a:rPr>
              <a:t> Use a straight face (poker face or screening face)</a:t>
            </a:r>
          </a:p>
          <a:p>
            <a:pPr algn="l">
              <a:buFont typeface="Wingdings" pitchFamily="2" charset="2"/>
              <a:buChar char="§"/>
            </a:pPr>
            <a:r>
              <a:rPr lang="en-US" sz="2200" dirty="0" smtClean="0">
                <a:solidFill>
                  <a:schemeClr val="tx1"/>
                </a:solidFill>
                <a:latin typeface="Comic Sans MS"/>
                <a:cs typeface="Comic Sans MS"/>
              </a:rPr>
              <a:t> Nothing is a big deal ever (bored, yawn)</a:t>
            </a:r>
          </a:p>
          <a:p>
            <a:pPr algn="l">
              <a:buFont typeface="Wingdings" pitchFamily="2" charset="2"/>
              <a:buChar char="§"/>
            </a:pPr>
            <a:r>
              <a:rPr lang="en-US" sz="2200" dirty="0" smtClean="0">
                <a:solidFill>
                  <a:schemeClr val="tx1"/>
                </a:solidFill>
                <a:latin typeface="Comic Sans MS"/>
                <a:cs typeface="Comic Sans MS"/>
              </a:rPr>
              <a:t> You can still be funny, but deadpan humor</a:t>
            </a:r>
          </a:p>
          <a:p>
            <a:pPr algn="l">
              <a:buFont typeface="Wingdings" pitchFamily="2" charset="2"/>
              <a:buChar char="§"/>
            </a:pPr>
            <a:r>
              <a:rPr lang="en-US" sz="2200" dirty="0" smtClean="0">
                <a:solidFill>
                  <a:schemeClr val="tx1"/>
                </a:solidFill>
                <a:latin typeface="Comic Sans MS"/>
                <a:cs typeface="Comic Sans MS"/>
              </a:rPr>
              <a:t> You can use sex talk, but not looking for a reaction</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8077200" cy="1470025"/>
          </a:xfrm>
        </p:spPr>
        <p:txBody>
          <a:bodyPr>
            <a:normAutofit/>
          </a:bodyPr>
          <a:lstStyle/>
          <a:p>
            <a:r>
              <a:rPr lang="en-US" sz="2400" dirty="0" smtClean="0">
                <a:solidFill>
                  <a:schemeClr val="bg1"/>
                </a:solidFill>
                <a:latin typeface="Comic Sans MS"/>
                <a:cs typeface="Comic Sans MS"/>
              </a:rPr>
              <a:t>3 Bold Moves</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638800"/>
          </a:xfrm>
        </p:spPr>
        <p:style>
          <a:lnRef idx="1">
            <a:schemeClr val="dk1"/>
          </a:lnRef>
          <a:fillRef idx="2">
            <a:schemeClr val="dk1"/>
          </a:fillRef>
          <a:effectRef idx="1">
            <a:schemeClr val="dk1"/>
          </a:effectRef>
          <a:fontRef idx="minor">
            <a:schemeClr val="dk1"/>
          </a:fontRef>
        </p:style>
        <p:txBody>
          <a:bodyPr>
            <a:normAutofit/>
          </a:bodyPr>
          <a:lstStyle/>
          <a:p>
            <a:pPr marL="971550" lvl="1" indent="-514350" algn="l"/>
            <a:endParaRPr lang="en-US" dirty="0" smtClean="0">
              <a:solidFill>
                <a:schemeClr val="tx1"/>
              </a:solidFill>
              <a:latin typeface="Gill Sans MT Condensed" pitchFamily="34" charset="0"/>
            </a:endParaRPr>
          </a:p>
          <a:p>
            <a:pPr marL="971550" lvl="1" indent="-514350" algn="l"/>
            <a:r>
              <a:rPr lang="en-US" sz="2000" dirty="0" smtClean="0">
                <a:solidFill>
                  <a:schemeClr val="tx1"/>
                </a:solidFill>
                <a:latin typeface="Comic Sans MS"/>
                <a:cs typeface="Comic Sans MS"/>
              </a:rPr>
              <a:t>In seduction there are three bold moves you need to make, </a:t>
            </a:r>
            <a:endParaRPr lang="en-US" sz="2000" dirty="0" smtClean="0">
              <a:solidFill>
                <a:schemeClr val="tx1"/>
              </a:solidFill>
              <a:latin typeface="Comic Sans MS"/>
              <a:cs typeface="Comic Sans MS"/>
            </a:endParaRPr>
          </a:p>
          <a:p>
            <a:pPr marL="971550" lvl="1" indent="-514350" algn="l"/>
            <a:r>
              <a:rPr lang="en-US" sz="2000" dirty="0" smtClean="0">
                <a:solidFill>
                  <a:schemeClr val="tx1"/>
                </a:solidFill>
                <a:latin typeface="Comic Sans MS"/>
                <a:cs typeface="Comic Sans MS"/>
              </a:rPr>
              <a:t>not </a:t>
            </a:r>
            <a:r>
              <a:rPr lang="en-US" sz="2000" dirty="0" smtClean="0">
                <a:solidFill>
                  <a:schemeClr val="tx1"/>
                </a:solidFill>
                <a:latin typeface="Comic Sans MS"/>
                <a:cs typeface="Comic Sans MS"/>
              </a:rPr>
              <a:t>just one.</a:t>
            </a:r>
          </a:p>
          <a:p>
            <a:pPr marL="514350" indent="-514350" algn="l"/>
            <a:endParaRPr lang="en-US" dirty="0" smtClean="0">
              <a:solidFill>
                <a:schemeClr val="tx1"/>
              </a:solidFill>
              <a:latin typeface="Comic Sans MS"/>
              <a:cs typeface="Comic Sans MS"/>
            </a:endParaRPr>
          </a:p>
          <a:p>
            <a:pPr marL="971550" lvl="1" indent="-514350" algn="l"/>
            <a:r>
              <a:rPr lang="en-US" sz="2000" dirty="0" smtClean="0">
                <a:solidFill>
                  <a:schemeClr val="tx1"/>
                </a:solidFill>
                <a:latin typeface="Comic Sans MS"/>
                <a:cs typeface="Comic Sans MS"/>
              </a:rPr>
              <a:t>1. Get the </a:t>
            </a:r>
            <a:r>
              <a:rPr lang="en-US" sz="2000" u="sng" dirty="0" smtClean="0">
                <a:solidFill>
                  <a:schemeClr val="tx1"/>
                </a:solidFill>
                <a:latin typeface="Comic Sans MS"/>
                <a:cs typeface="Comic Sans MS"/>
              </a:rPr>
              <a:t>first word </a:t>
            </a:r>
            <a:r>
              <a:rPr lang="en-US" sz="2000" dirty="0" smtClean="0">
                <a:solidFill>
                  <a:schemeClr val="tx1"/>
                </a:solidFill>
                <a:latin typeface="Comic Sans MS"/>
                <a:cs typeface="Comic Sans MS"/>
              </a:rPr>
              <a:t>out of your mouth</a:t>
            </a:r>
          </a:p>
          <a:p>
            <a:pPr marL="971550" lvl="1" indent="-514350" algn="l"/>
            <a:r>
              <a:rPr lang="en-US" sz="2000" dirty="0" smtClean="0">
                <a:solidFill>
                  <a:schemeClr val="tx1"/>
                </a:solidFill>
                <a:latin typeface="Comic Sans MS"/>
                <a:cs typeface="Comic Sans MS"/>
              </a:rPr>
              <a:t>2. Make ONE </a:t>
            </a:r>
            <a:r>
              <a:rPr lang="en-US" sz="2000" u="sng" dirty="0" smtClean="0">
                <a:solidFill>
                  <a:schemeClr val="tx1"/>
                </a:solidFill>
                <a:latin typeface="Comic Sans MS"/>
                <a:cs typeface="Comic Sans MS"/>
              </a:rPr>
              <a:t>overt physical </a:t>
            </a:r>
            <a:r>
              <a:rPr lang="en-US" sz="2000" dirty="0" smtClean="0">
                <a:solidFill>
                  <a:schemeClr val="tx1"/>
                </a:solidFill>
                <a:latin typeface="Comic Sans MS"/>
                <a:cs typeface="Comic Sans MS"/>
              </a:rPr>
              <a:t>move </a:t>
            </a:r>
          </a:p>
          <a:p>
            <a:pPr marL="971550" lvl="1" indent="-514350" algn="l"/>
            <a:r>
              <a:rPr lang="en-US" sz="2000" dirty="0" smtClean="0">
                <a:solidFill>
                  <a:schemeClr val="tx1"/>
                </a:solidFill>
                <a:latin typeface="Comic Sans MS"/>
                <a:cs typeface="Comic Sans MS"/>
              </a:rPr>
              <a:t>3. Reveal that your </a:t>
            </a:r>
            <a:r>
              <a:rPr lang="en-US" sz="2000" u="sng" dirty="0" smtClean="0">
                <a:solidFill>
                  <a:schemeClr val="tx1"/>
                </a:solidFill>
                <a:latin typeface="Comic Sans MS"/>
                <a:cs typeface="Comic Sans MS"/>
              </a:rPr>
              <a:t>interest in her is </a:t>
            </a:r>
            <a:r>
              <a:rPr lang="en-US" sz="2000" dirty="0" smtClean="0">
                <a:solidFill>
                  <a:schemeClr val="tx1"/>
                </a:solidFill>
                <a:latin typeface="Comic Sans MS"/>
                <a:cs typeface="Comic Sans MS"/>
              </a:rPr>
              <a:t>sexual </a:t>
            </a:r>
          </a:p>
          <a:p>
            <a:pPr marL="514350" indent="-514350" algn="l">
              <a:buFont typeface="Arial" pitchFamily="34" charset="0"/>
              <a:buChar char="•"/>
            </a:pPr>
            <a:endParaRPr lang="en-US" dirty="0" smtClean="0">
              <a:solidFill>
                <a:schemeClr val="tx1"/>
              </a:solidFill>
              <a:latin typeface="Comic Sans MS"/>
              <a:cs typeface="Comic Sans MS"/>
            </a:endParaRPr>
          </a:p>
          <a:p>
            <a:pPr marL="514350" indent="-514350" algn="l"/>
            <a:r>
              <a:rPr lang="en-US" dirty="0" smtClean="0">
                <a:solidFill>
                  <a:schemeClr val="tx1"/>
                </a:solidFill>
                <a:latin typeface="Comic Sans MS"/>
                <a:cs typeface="Comic Sans MS"/>
              </a:rPr>
              <a:t>	At the end of the day everything else we talk about is mental masturbation. If you can’t do these 3 things you will never be good at this. Eventually you will have to make a bold move.</a:t>
            </a:r>
          </a:p>
          <a:p>
            <a:pPr marL="514350" indent="-514350" algn="l"/>
            <a:endParaRPr lang="en-US" dirty="0" smtClean="0">
              <a:solidFill>
                <a:schemeClr val="tx1"/>
              </a:solidFill>
              <a:latin typeface="+mj-lt"/>
            </a:endParaRPr>
          </a:p>
          <a:p>
            <a:pPr marL="514350" indent="-514350"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sz="1900" dirty="0" smtClean="0"/>
              <a:t/>
            </a:r>
            <a:br>
              <a:rPr lang="en-US" sz="1900" dirty="0" smtClean="0"/>
            </a:br>
            <a:endParaRPr lang="en-US" sz="1900" dirty="0" smtClean="0">
              <a:solidFill>
                <a:schemeClr val="tx1"/>
              </a:solidFill>
              <a:latin typeface="High Tower Text" pitchFamily="18" charset="0"/>
            </a:endParaRPr>
          </a:p>
        </p:txBody>
      </p:sp>
      <p:sp>
        <p:nvSpPr>
          <p:cNvPr id="5" name="TextBox 4"/>
          <p:cNvSpPr txBox="1"/>
          <p:nvPr/>
        </p:nvSpPr>
        <p:spPr>
          <a:xfrm>
            <a:off x="1219200" y="2027872"/>
            <a:ext cx="6781800" cy="954107"/>
          </a:xfrm>
          <a:prstGeom prst="rect">
            <a:avLst/>
          </a:prstGeom>
          <a:noFill/>
        </p:spPr>
        <p:txBody>
          <a:bodyPr wrap="square" rtlCol="0">
            <a:spAutoFit/>
          </a:bodyPr>
          <a:lstStyle/>
          <a:p>
            <a:pPr algn="ctr"/>
            <a:r>
              <a:rPr lang="en-US" sz="2800" dirty="0" smtClean="0">
                <a:solidFill>
                  <a:srgbClr val="FF0000"/>
                </a:solidFill>
                <a:latin typeface="Comic Sans MS"/>
                <a:cs typeface="Comic Sans MS"/>
              </a:rPr>
              <a:t>MAKE ATTRACTION OFFICIAL</a:t>
            </a:r>
          </a:p>
          <a:p>
            <a:pPr algn="ctr"/>
            <a:r>
              <a:rPr lang="en-US" sz="2800" dirty="0" smtClean="0">
                <a:latin typeface="Comic Sans MS"/>
                <a:cs typeface="Comic Sans MS"/>
              </a:rPr>
              <a:t>Overt, Physical, Mutual</a:t>
            </a:r>
            <a:endParaRPr lang="en-US" sz="2800" dirty="0">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8077200" cy="1219200"/>
          </a:xfrm>
        </p:spPr>
        <p:txBody>
          <a:bodyPr>
            <a:normAutofit/>
          </a:bodyPr>
          <a:lstStyle/>
          <a:p>
            <a:r>
              <a:rPr lang="en-US" sz="2400" dirty="0" smtClean="0">
                <a:solidFill>
                  <a:schemeClr val="bg1"/>
                </a:solidFill>
                <a:latin typeface="Comic Sans MS"/>
                <a:cs typeface="Comic Sans MS"/>
              </a:rPr>
              <a:t>Touching - Mental </a:t>
            </a:r>
            <a:r>
              <a:rPr lang="en-US" sz="2400" dirty="0" smtClean="0">
                <a:solidFill>
                  <a:schemeClr val="bg1"/>
                </a:solidFill>
                <a:latin typeface="Comic Sans MS"/>
                <a:cs typeface="Comic Sans MS"/>
              </a:rPr>
              <a:t>Masturbation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1066800"/>
            <a:ext cx="8839200" cy="5562600"/>
          </a:xfrm>
        </p:spPr>
        <p:style>
          <a:lnRef idx="1">
            <a:schemeClr val="dk1"/>
          </a:lnRef>
          <a:fillRef idx="2">
            <a:schemeClr val="dk1"/>
          </a:fillRef>
          <a:effectRef idx="1">
            <a:schemeClr val="dk1"/>
          </a:effectRef>
          <a:fontRef idx="minor">
            <a:schemeClr val="dk1"/>
          </a:fontRef>
        </p:style>
        <p:txBody>
          <a:bodyPr>
            <a:noAutofit/>
          </a:bodyPr>
          <a:lstStyle/>
          <a:p>
            <a:pPr algn="l">
              <a:buFont typeface="Wingdings" pitchFamily="2" charset="2"/>
              <a:buChar char="§"/>
            </a:pPr>
            <a:r>
              <a:rPr lang="en-US" sz="1800" dirty="0" smtClean="0">
                <a:solidFill>
                  <a:schemeClr val="tx1"/>
                </a:solidFill>
                <a:latin typeface="Comic Sans MS"/>
                <a:cs typeface="Comic Sans MS"/>
              </a:rPr>
              <a:t> </a:t>
            </a:r>
            <a:r>
              <a:rPr lang="en-US" sz="1600" dirty="0" smtClean="0">
                <a:solidFill>
                  <a:schemeClr val="tx1"/>
                </a:solidFill>
                <a:latin typeface="Comic Sans MS"/>
                <a:cs typeface="Comic Sans MS"/>
              </a:rPr>
              <a:t>What the hell does “I got some good </a:t>
            </a:r>
            <a:r>
              <a:rPr lang="en-US" sz="1600" dirty="0" smtClean="0">
                <a:solidFill>
                  <a:schemeClr val="tx1"/>
                </a:solidFill>
                <a:latin typeface="Comic Sans MS"/>
                <a:cs typeface="Comic Sans MS"/>
              </a:rPr>
              <a:t>touching </a:t>
            </a:r>
            <a:r>
              <a:rPr lang="en-US" sz="1600" dirty="0" smtClean="0">
                <a:solidFill>
                  <a:schemeClr val="tx1"/>
                </a:solidFill>
                <a:latin typeface="Comic Sans MS"/>
                <a:cs typeface="Comic Sans MS"/>
              </a:rPr>
              <a:t>going</a:t>
            </a:r>
            <a:r>
              <a:rPr lang="en-US" sz="1600" dirty="0" smtClean="0">
                <a:solidFill>
                  <a:schemeClr val="tx1"/>
                </a:solidFill>
                <a:latin typeface="Comic Sans MS"/>
                <a:cs typeface="Comic Sans MS"/>
              </a:rPr>
              <a:t>” or “I’m getting her used to my touch” even </a:t>
            </a:r>
            <a:r>
              <a:rPr lang="en-US" sz="1600" dirty="0" smtClean="0">
                <a:solidFill>
                  <a:schemeClr val="tx1"/>
                </a:solidFill>
                <a:latin typeface="Comic Sans MS"/>
                <a:cs typeface="Comic Sans MS"/>
              </a:rPr>
              <a:t>mean?</a:t>
            </a:r>
            <a:endParaRPr lang="en-US" sz="1600" dirty="0" smtClean="0">
              <a:solidFill>
                <a:schemeClr val="tx1"/>
              </a:solidFill>
              <a:latin typeface="Comic Sans MS"/>
              <a:cs typeface="Comic Sans MS"/>
            </a:endParaRPr>
          </a:p>
          <a:p>
            <a:pPr algn="l">
              <a:buFont typeface="Wingdings" pitchFamily="2" charset="2"/>
              <a:buChar char="§"/>
            </a:pPr>
            <a:r>
              <a:rPr lang="en-US" sz="1600" dirty="0" smtClean="0">
                <a:solidFill>
                  <a:schemeClr val="tx1"/>
                </a:solidFill>
                <a:latin typeface="Comic Sans MS"/>
                <a:cs typeface="Comic Sans MS"/>
              </a:rPr>
              <a:t> Sorry, but if your touching doesn’t become overt </a:t>
            </a:r>
            <a:r>
              <a:rPr lang="en-US" sz="1600" dirty="0" smtClean="0">
                <a:solidFill>
                  <a:schemeClr val="tx1"/>
                </a:solidFill>
                <a:latin typeface="Comic Sans MS"/>
                <a:cs typeface="Comic Sans MS"/>
              </a:rPr>
              <a:t>&amp; </a:t>
            </a:r>
            <a:r>
              <a:rPr lang="en-US" sz="1600" dirty="0" smtClean="0">
                <a:solidFill>
                  <a:schemeClr val="tx1"/>
                </a:solidFill>
                <a:latin typeface="Comic Sans MS"/>
                <a:cs typeface="Comic Sans MS"/>
              </a:rPr>
              <a:t>mutual </a:t>
            </a:r>
            <a:r>
              <a:rPr lang="en-US" sz="1600" dirty="0" smtClean="0">
                <a:solidFill>
                  <a:schemeClr val="tx1"/>
                </a:solidFill>
                <a:latin typeface="Comic Sans MS"/>
                <a:cs typeface="Comic Sans MS"/>
              </a:rPr>
              <a:t>it really meant nothing</a:t>
            </a:r>
          </a:p>
          <a:p>
            <a:pPr algn="l">
              <a:buFont typeface="Wingdings" pitchFamily="2" charset="2"/>
              <a:buChar char="§"/>
            </a:pPr>
            <a:r>
              <a:rPr lang="en-US" sz="1600" dirty="0" smtClean="0">
                <a:solidFill>
                  <a:schemeClr val="tx1"/>
                </a:solidFill>
                <a:latin typeface="Comic Sans MS"/>
                <a:cs typeface="Comic Sans MS"/>
              </a:rPr>
              <a:t> Here is an example if what happens when there is NO mutual caressing:</a:t>
            </a:r>
          </a:p>
          <a:p>
            <a:pPr algn="l"/>
            <a:endParaRPr lang="en-US" sz="1600" dirty="0" smtClean="0">
              <a:solidFill>
                <a:schemeClr val="tx1"/>
              </a:solidFill>
              <a:latin typeface="Comic Sans MS"/>
              <a:cs typeface="Comic Sans MS"/>
            </a:endParaRPr>
          </a:p>
          <a:p>
            <a:pPr algn="l"/>
            <a:r>
              <a:rPr lang="en-US" sz="1600" i="1" dirty="0" smtClean="0">
                <a:solidFill>
                  <a:schemeClr val="bg1"/>
                </a:solidFill>
                <a:latin typeface="Comic Sans MS"/>
                <a:cs typeface="Comic Sans MS"/>
              </a:rPr>
              <a:t>It was a good date. With </a:t>
            </a:r>
            <a:r>
              <a:rPr lang="en-US" sz="1600" i="1" u="sng" dirty="0" smtClean="0">
                <a:solidFill>
                  <a:schemeClr val="bg1"/>
                </a:solidFill>
                <a:latin typeface="Comic Sans MS"/>
                <a:cs typeface="Comic Sans MS"/>
              </a:rPr>
              <a:t>LOTS OF KINO </a:t>
            </a:r>
            <a:r>
              <a:rPr lang="en-US" sz="1600" i="1" dirty="0" smtClean="0">
                <a:solidFill>
                  <a:schemeClr val="bg1"/>
                </a:solidFill>
                <a:latin typeface="Comic Sans MS"/>
                <a:cs typeface="Comic Sans MS"/>
              </a:rPr>
              <a:t>but every time I step forward she would make one step back. It was ridiculous. I wanted to kiss her but it was no-go. Finally we parted with a hug. First, I thought that she didn’t like me, but then she tells me that we need to go out again very soon. I guess its not a complete loss but it is hard for me to escalate when this girl always backs up. I don’t understand. The next date will be our third.</a:t>
            </a:r>
          </a:p>
          <a:p>
            <a:pPr algn="l"/>
            <a:endParaRPr lang="en-US" sz="1600" i="1" dirty="0" smtClean="0">
              <a:solidFill>
                <a:schemeClr val="tx1"/>
              </a:solidFill>
              <a:latin typeface="Comic Sans MS"/>
              <a:cs typeface="Comic Sans MS"/>
            </a:endParaRPr>
          </a:p>
          <a:p>
            <a:pPr algn="l">
              <a:buFont typeface="Wingdings" pitchFamily="2" charset="2"/>
              <a:buChar char="§"/>
            </a:pPr>
            <a:r>
              <a:rPr lang="en-US" sz="1600" dirty="0" smtClean="0">
                <a:solidFill>
                  <a:schemeClr val="tx1"/>
                </a:solidFill>
                <a:latin typeface="Comic Sans MS"/>
                <a:cs typeface="Comic Sans MS"/>
              </a:rPr>
              <a:t> A dead giveaway you are with a timewaster is no return mutual caressing. Use this test - take her hand and help her to caress you. Does she continue or stop when you take her hand away. You can’t make it any easier on her than that.</a:t>
            </a:r>
            <a:r>
              <a:rPr lang="en-US" sz="1600" dirty="0" smtClean="0">
                <a:latin typeface="Comic Sans MS"/>
                <a:cs typeface="Comic Sans MS"/>
              </a:rPr>
              <a:t/>
            </a:r>
            <a:br>
              <a:rPr lang="en-US" sz="1600" dirty="0" smtClean="0">
                <a:latin typeface="Comic Sans MS"/>
                <a:cs typeface="Comic Sans MS"/>
              </a:rPr>
            </a:br>
            <a:endParaRPr lang="en-US" sz="1600" dirty="0" smtClean="0">
              <a:solidFill>
                <a:schemeClr val="tx1"/>
              </a:solidFill>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8077200" cy="1470025"/>
          </a:xfrm>
        </p:spPr>
        <p:txBody>
          <a:bodyPr>
            <a:normAutofit/>
          </a:bodyPr>
          <a:lstStyle/>
          <a:p>
            <a:r>
              <a:rPr lang="en-US" sz="2400" dirty="0" smtClean="0">
                <a:solidFill>
                  <a:schemeClr val="bg1"/>
                </a:solidFill>
                <a:latin typeface="Comic Sans MS"/>
                <a:cs typeface="Comic Sans MS"/>
              </a:rPr>
              <a:t>The It’s On Moment</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763000" cy="5791200"/>
          </a:xfrm>
        </p:spPr>
        <p:style>
          <a:lnRef idx="1">
            <a:schemeClr val="dk1"/>
          </a:lnRef>
          <a:fillRef idx="2">
            <a:schemeClr val="dk1"/>
          </a:fillRef>
          <a:effectRef idx="1">
            <a:schemeClr val="dk1"/>
          </a:effectRef>
          <a:fontRef idx="minor">
            <a:schemeClr val="dk1"/>
          </a:fontRef>
        </p:style>
        <p:txBody>
          <a:bodyPr>
            <a:noAutofit/>
          </a:bodyPr>
          <a:lstStyle/>
          <a:p>
            <a:pPr algn="l">
              <a:buFont typeface="Wingdings" pitchFamily="2" charset="2"/>
              <a:buChar char="§"/>
            </a:pPr>
            <a:r>
              <a:rPr lang="en-US" sz="2800" dirty="0" smtClean="0">
                <a:solidFill>
                  <a:schemeClr val="tx1"/>
                </a:solidFill>
                <a:latin typeface="Gill Sans MT Condensed" pitchFamily="34" charset="0"/>
              </a:rPr>
              <a:t> </a:t>
            </a:r>
            <a:r>
              <a:rPr lang="en-US" dirty="0" smtClean="0">
                <a:solidFill>
                  <a:schemeClr val="tx1"/>
                </a:solidFill>
                <a:latin typeface="Comic Sans MS"/>
                <a:cs typeface="Comic Sans MS"/>
              </a:rPr>
              <a:t>The first goal of escalation is overt, physical and mutual contact </a:t>
            </a:r>
          </a:p>
          <a:p>
            <a:pPr algn="l">
              <a:buFont typeface="Wingdings" pitchFamily="2" charset="2"/>
              <a:buChar char="§"/>
            </a:pPr>
            <a:r>
              <a:rPr lang="en-US" dirty="0" smtClean="0">
                <a:solidFill>
                  <a:schemeClr val="tx1"/>
                </a:solidFill>
                <a:latin typeface="Comic Sans MS"/>
                <a:cs typeface="Comic Sans MS"/>
              </a:rPr>
              <a:t> A great way to achieve this is Mutual Hand Caressing (The Its On Moment)</a:t>
            </a:r>
          </a:p>
          <a:p>
            <a:pPr lvl="1" algn="l">
              <a:buFont typeface="Wingdings" pitchFamily="2" charset="2"/>
              <a:buChar char="§"/>
            </a:pPr>
            <a:r>
              <a:rPr lang="en-US" sz="2000" dirty="0" smtClean="0">
                <a:solidFill>
                  <a:schemeClr val="tx1"/>
                </a:solidFill>
                <a:latin typeface="Comic Sans MS"/>
                <a:cs typeface="Comic Sans MS"/>
              </a:rPr>
              <a:t> Asking for her phone number is not physical</a:t>
            </a:r>
          </a:p>
          <a:p>
            <a:pPr lvl="1" algn="l">
              <a:buFont typeface="Wingdings" pitchFamily="2" charset="2"/>
              <a:buChar char="§"/>
            </a:pPr>
            <a:r>
              <a:rPr lang="en-US" sz="2000" dirty="0" smtClean="0">
                <a:solidFill>
                  <a:schemeClr val="tx1"/>
                </a:solidFill>
                <a:latin typeface="Comic Sans MS"/>
                <a:cs typeface="Comic Sans MS"/>
              </a:rPr>
              <a:t> Touching her is good, but it’s not mutual</a:t>
            </a:r>
          </a:p>
          <a:p>
            <a:pPr lvl="1" algn="l">
              <a:buFont typeface="Wingdings" pitchFamily="2" charset="2"/>
              <a:buChar char="§"/>
            </a:pPr>
            <a:r>
              <a:rPr lang="en-US" sz="2000" dirty="0" smtClean="0">
                <a:solidFill>
                  <a:schemeClr val="tx1"/>
                </a:solidFill>
                <a:latin typeface="Comic Sans MS"/>
                <a:cs typeface="Comic Sans MS"/>
              </a:rPr>
              <a:t> A statement of interest is not physical or mutual </a:t>
            </a:r>
          </a:p>
          <a:p>
            <a:pPr algn="l">
              <a:buFont typeface="Wingdings" pitchFamily="2" charset="2"/>
              <a:buChar char="§"/>
            </a:pPr>
            <a:r>
              <a:rPr lang="en-US" dirty="0" smtClean="0">
                <a:solidFill>
                  <a:schemeClr val="tx1"/>
                </a:solidFill>
                <a:latin typeface="Comic Sans MS"/>
                <a:cs typeface="Comic Sans MS"/>
              </a:rPr>
              <a:t> Yes kissing is mutual but it can be harder to do. You usually need isolation and it’s harder to recover from if she turns away. The safest place on your body for her to feel comfortable touching (caressing) you back is your hands.</a:t>
            </a:r>
          </a:p>
          <a:p>
            <a:pPr algn="l">
              <a:buFont typeface="Wingdings" pitchFamily="2" charset="2"/>
              <a:buChar char="§"/>
            </a:pPr>
            <a:r>
              <a:rPr lang="en-US" dirty="0" smtClean="0">
                <a:solidFill>
                  <a:schemeClr val="tx1"/>
                </a:solidFill>
                <a:latin typeface="Comic Sans MS"/>
                <a:cs typeface="Comic Sans MS"/>
              </a:rPr>
              <a:t> Don’t just hold her hand, caress her hand to see if she caresses you back</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Sexual Tension </a:t>
            </a:r>
            <a:r>
              <a:rPr lang="en-US" sz="2400" dirty="0" smtClean="0">
                <a:solidFill>
                  <a:schemeClr val="bg1"/>
                </a:solidFill>
                <a:latin typeface="Comic Sans MS"/>
                <a:cs typeface="Comic Sans MS"/>
              </a:rPr>
              <a:t/>
            </a:r>
            <a:br>
              <a:rPr lang="en-US" sz="2400" dirty="0" smtClean="0">
                <a:solidFill>
                  <a:schemeClr val="bg1"/>
                </a:solidFill>
                <a:latin typeface="Comic Sans MS"/>
                <a:cs typeface="Comic Sans MS"/>
              </a:rPr>
            </a:br>
            <a:r>
              <a:rPr lang="en-US" sz="2400" dirty="0" smtClean="0">
                <a:solidFill>
                  <a:schemeClr val="bg1"/>
                </a:solidFill>
                <a:latin typeface="Comic Sans MS"/>
                <a:cs typeface="Comic Sans MS"/>
              </a:rPr>
              <a:t>&amp; </a:t>
            </a:r>
            <a:r>
              <a:rPr lang="en-US" sz="2400" dirty="0" smtClean="0">
                <a:solidFill>
                  <a:schemeClr val="bg1"/>
                </a:solidFill>
                <a:latin typeface="Comic Sans MS"/>
                <a:cs typeface="Comic Sans MS"/>
              </a:rPr>
              <a:t>The It’s On Moment</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1066800"/>
            <a:ext cx="8839200" cy="5638800"/>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pPr algn="l">
              <a:buFont typeface="Wingdings" pitchFamily="2" charset="2"/>
              <a:buChar char="§"/>
            </a:pPr>
            <a:r>
              <a:rPr lang="en-US" sz="2900" dirty="0" smtClean="0">
                <a:solidFill>
                  <a:schemeClr val="tx1"/>
                </a:solidFill>
                <a:latin typeface="Comic Sans MS"/>
                <a:cs typeface="Comic Sans MS"/>
              </a:rPr>
              <a:t> There is a direct relationship between sexual tension and the IOM. Sexual Tension sets up an opportunity for an IOM via hand caressing.</a:t>
            </a:r>
          </a:p>
          <a:p>
            <a:pPr algn="l">
              <a:buFont typeface="Wingdings" pitchFamily="2" charset="2"/>
              <a:buChar char="§"/>
            </a:pPr>
            <a:r>
              <a:rPr lang="en-US" sz="2900" dirty="0" smtClean="0">
                <a:solidFill>
                  <a:schemeClr val="tx1"/>
                </a:solidFill>
                <a:latin typeface="Comic Sans MS"/>
                <a:cs typeface="Comic Sans MS"/>
              </a:rPr>
              <a:t> When you escalate the vibe the tension for women is “What’s going on here. Does he like me?”</a:t>
            </a:r>
          </a:p>
          <a:p>
            <a:pPr algn="l">
              <a:buFont typeface="Wingdings" pitchFamily="2" charset="2"/>
              <a:buChar char="§"/>
            </a:pPr>
            <a:r>
              <a:rPr lang="en-US" sz="2900" dirty="0" smtClean="0">
                <a:solidFill>
                  <a:schemeClr val="tx1"/>
                </a:solidFill>
                <a:latin typeface="Comic Sans MS"/>
                <a:cs typeface="Comic Sans MS"/>
              </a:rPr>
              <a:t> The hands are the safest outlet for her to reduce some of that tension (uncertainty) and be put at ease.</a:t>
            </a:r>
          </a:p>
          <a:p>
            <a:pPr algn="l">
              <a:buFont typeface="Wingdings" pitchFamily="2" charset="2"/>
              <a:buChar char="§"/>
            </a:pPr>
            <a:r>
              <a:rPr lang="en-US" sz="2900" dirty="0" smtClean="0">
                <a:solidFill>
                  <a:schemeClr val="tx1"/>
                </a:solidFill>
                <a:latin typeface="Comic Sans MS"/>
                <a:cs typeface="Comic Sans MS"/>
              </a:rPr>
              <a:t> She should be taking these opportunities to reduce tension. If not something is wrong. She has low interest or possibly a boyfriend.</a:t>
            </a:r>
          </a:p>
          <a:p>
            <a:pPr algn="l">
              <a:buFont typeface="Wingdings" pitchFamily="2" charset="2"/>
              <a:buChar char="§"/>
            </a:pPr>
            <a:r>
              <a:rPr lang="en-US" sz="2900" dirty="0" smtClean="0">
                <a:solidFill>
                  <a:schemeClr val="tx1"/>
                </a:solidFill>
                <a:latin typeface="Comic Sans MS"/>
                <a:cs typeface="Comic Sans MS"/>
              </a:rPr>
              <a:t> Don’t touch her too much at first because it can get played out. Silly hand games like the secret handshakes can dilute the IOM. You want that first time you touch hands to be a powerful moment.</a:t>
            </a:r>
          </a:p>
          <a:p>
            <a:pPr algn="l"/>
            <a:endParaRPr lang="en-US" sz="2800" dirty="0" smtClean="0">
              <a:solidFill>
                <a:schemeClr val="tx1"/>
              </a:solidFill>
              <a:latin typeface="High Tower Text" pitchFamily="18" charset="0"/>
            </a:endParaRPr>
          </a:p>
          <a:p>
            <a:pPr algn="l">
              <a:buFont typeface="Wingdings" pitchFamily="2" charset="2"/>
              <a:buChar char="Ø"/>
            </a:pPr>
            <a:endParaRPr lang="en-US" sz="2800" dirty="0" smtClean="0">
              <a:solidFill>
                <a:schemeClr val="tx1"/>
              </a:solidFill>
              <a:latin typeface="High Tower Text" pitchFamily="18" charset="0"/>
            </a:endParaRP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More on the IOM</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fontScale="92500"/>
          </a:bodyPr>
          <a:lstStyle/>
          <a:p>
            <a:pPr algn="l">
              <a:buFont typeface="Wingdings" pitchFamily="2" charset="2"/>
              <a:buChar char="§"/>
            </a:pPr>
            <a:r>
              <a:rPr lang="en-US" sz="2400" dirty="0" smtClean="0">
                <a:solidFill>
                  <a:schemeClr val="tx1"/>
                </a:solidFill>
                <a:latin typeface="Comic Sans MS"/>
                <a:cs typeface="Comic Sans MS"/>
              </a:rPr>
              <a:t> Girls who don’t like you physically but still want your attention (time wasters) hate hand caressing because it’s such a hard move for them to fake.</a:t>
            </a:r>
          </a:p>
          <a:p>
            <a:pPr algn="l">
              <a:buFont typeface="Wingdings" pitchFamily="2" charset="2"/>
              <a:buChar char="§"/>
            </a:pPr>
            <a:r>
              <a:rPr lang="en-US" sz="2400" dirty="0" smtClean="0">
                <a:solidFill>
                  <a:schemeClr val="tx1"/>
                </a:solidFill>
                <a:latin typeface="Comic Sans MS"/>
                <a:cs typeface="Comic Sans MS"/>
              </a:rPr>
              <a:t> There is no validation for girls to mutually caress your hand</a:t>
            </a:r>
          </a:p>
          <a:p>
            <a:pPr algn="l">
              <a:buFont typeface="Wingdings" pitchFamily="2" charset="2"/>
              <a:buChar char="§"/>
            </a:pPr>
            <a:r>
              <a:rPr lang="en-US" sz="2400" dirty="0" smtClean="0">
                <a:solidFill>
                  <a:schemeClr val="tx1"/>
                </a:solidFill>
                <a:latin typeface="Comic Sans MS"/>
                <a:cs typeface="Comic Sans MS"/>
              </a:rPr>
              <a:t> I kissed two guys at the club last night </a:t>
            </a:r>
            <a:r>
              <a:rPr lang="en-US" sz="2400" dirty="0" err="1" smtClean="0">
                <a:solidFill>
                  <a:schemeClr val="tx1"/>
                </a:solidFill>
                <a:latin typeface="Comic Sans MS"/>
                <a:cs typeface="Comic Sans MS"/>
              </a:rPr>
              <a:t>hee-hee</a:t>
            </a:r>
            <a:r>
              <a:rPr lang="en-US" sz="2400" dirty="0" smtClean="0">
                <a:solidFill>
                  <a:schemeClr val="tx1"/>
                </a:solidFill>
                <a:latin typeface="Comic Sans MS"/>
                <a:cs typeface="Comic Sans MS"/>
              </a:rPr>
              <a:t>. </a:t>
            </a:r>
          </a:p>
          <a:p>
            <a:pPr algn="l">
              <a:buFont typeface="Wingdings" pitchFamily="2" charset="2"/>
              <a:buChar char="§"/>
            </a:pPr>
            <a:r>
              <a:rPr lang="en-US" sz="2400" dirty="0" smtClean="0">
                <a:solidFill>
                  <a:schemeClr val="tx1"/>
                </a:solidFill>
                <a:latin typeface="Comic Sans MS"/>
                <a:cs typeface="Comic Sans MS"/>
              </a:rPr>
              <a:t> Plus, hand caressing is not sexual so she can’t give you the excuse of “I don’t kiss guys in bars”</a:t>
            </a:r>
          </a:p>
          <a:p>
            <a:pPr algn="l">
              <a:buFont typeface="Wingdings" pitchFamily="2" charset="2"/>
              <a:buChar char="§"/>
            </a:pPr>
            <a:r>
              <a:rPr lang="en-US" sz="2400" dirty="0" smtClean="0">
                <a:solidFill>
                  <a:schemeClr val="tx1"/>
                </a:solidFill>
                <a:latin typeface="Comic Sans MS"/>
                <a:cs typeface="Comic Sans MS"/>
              </a:rPr>
              <a:t> Creating a connection through vibe and mutual caressing first is separates seducers from the dime a dozen aggressive guys. </a:t>
            </a:r>
          </a:p>
          <a:p>
            <a:pPr algn="l"/>
            <a:endParaRPr lang="en-US" sz="2800" dirty="0" smtClean="0">
              <a:solidFill>
                <a:schemeClr val="tx1"/>
              </a:solidFill>
              <a:latin typeface="High Tower Text" pitchFamily="18" charset="0"/>
            </a:endParaRPr>
          </a:p>
          <a:p>
            <a:pPr algn="l">
              <a:buFont typeface="Wingdings" pitchFamily="2" charset="2"/>
              <a:buChar char="Ø"/>
            </a:pPr>
            <a:endParaRPr lang="en-US" sz="2800" dirty="0" smtClean="0">
              <a:solidFill>
                <a:schemeClr val="tx1"/>
              </a:solidFill>
              <a:latin typeface="High Tower Text" pitchFamily="18" charset="0"/>
            </a:endParaRP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52400"/>
            <a:ext cx="8077200" cy="1219201"/>
          </a:xfrm>
        </p:spPr>
        <p:txBody>
          <a:bodyPr>
            <a:normAutofit/>
          </a:bodyPr>
          <a:lstStyle/>
          <a:p>
            <a:r>
              <a:rPr lang="en-US" sz="2400" dirty="0" smtClean="0">
                <a:solidFill>
                  <a:schemeClr val="bg1"/>
                </a:solidFill>
                <a:latin typeface="Comic Sans MS"/>
                <a:cs typeface="Comic Sans MS"/>
              </a:rPr>
              <a:t>Escalation Makes </a:t>
            </a:r>
            <a:r>
              <a:rPr lang="en-US" sz="2400" dirty="0" smtClean="0">
                <a:solidFill>
                  <a:schemeClr val="bg1"/>
                </a:solidFill>
                <a:latin typeface="Comic Sans MS"/>
                <a:cs typeface="Comic Sans MS"/>
              </a:rPr>
              <a:t/>
            </a:r>
            <a:br>
              <a:rPr lang="en-US" sz="2400" dirty="0" smtClean="0">
                <a:solidFill>
                  <a:schemeClr val="bg1"/>
                </a:solidFill>
                <a:latin typeface="Comic Sans MS"/>
                <a:cs typeface="Comic Sans MS"/>
              </a:rPr>
            </a:br>
            <a:r>
              <a:rPr lang="en-US" sz="2400" dirty="0" smtClean="0">
                <a:solidFill>
                  <a:schemeClr val="bg1"/>
                </a:solidFill>
                <a:latin typeface="Comic Sans MS"/>
                <a:cs typeface="Comic Sans MS"/>
              </a:rPr>
              <a:t>Attraction </a:t>
            </a:r>
            <a:r>
              <a:rPr lang="en-US" sz="2400" dirty="0" smtClean="0">
                <a:solidFill>
                  <a:schemeClr val="bg1"/>
                </a:solidFill>
                <a:latin typeface="Comic Sans MS"/>
                <a:cs typeface="Comic Sans MS"/>
              </a:rPr>
              <a:t>Official</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In the end escalation is really about making the attraction that is already there overt and mutual.</a:t>
            </a:r>
          </a:p>
          <a:p>
            <a:pPr algn="l">
              <a:buFont typeface="Wingdings" pitchFamily="2" charset="2"/>
              <a:buChar char="§"/>
            </a:pPr>
            <a:r>
              <a:rPr lang="en-US" dirty="0" smtClean="0">
                <a:solidFill>
                  <a:schemeClr val="tx1"/>
                </a:solidFill>
                <a:latin typeface="Comic Sans MS"/>
                <a:cs typeface="Comic Sans MS"/>
              </a:rPr>
              <a:t> Think about it: How many times have you attracted a woman but you both walked away without making the attraction you created official. It’s like it never happened.  What a shame.</a:t>
            </a:r>
          </a:p>
          <a:p>
            <a:pPr algn="l">
              <a:buFont typeface="Wingdings" pitchFamily="2" charset="2"/>
              <a:buChar char="§"/>
            </a:pPr>
            <a:r>
              <a:rPr lang="en-US" b="1" dirty="0" smtClean="0">
                <a:solidFill>
                  <a:schemeClr val="tx1"/>
                </a:solidFill>
                <a:latin typeface="Comic Sans MS"/>
                <a:cs typeface="Comic Sans MS"/>
              </a:rPr>
              <a:t> </a:t>
            </a:r>
            <a:r>
              <a:rPr lang="en-US" dirty="0" smtClean="0">
                <a:solidFill>
                  <a:schemeClr val="tx1"/>
                </a:solidFill>
                <a:latin typeface="Comic Sans MS"/>
                <a:cs typeface="Comic Sans MS"/>
              </a:rPr>
              <a:t>At a certain point the main sticking point for guys isn’t learning how to create attraction - It’s making the attraction they already created official.</a:t>
            </a:r>
            <a:endParaRPr lang="en-US" u="sng" dirty="0" smtClean="0">
              <a:solidFill>
                <a:schemeClr val="tx1"/>
              </a:solidFill>
              <a:latin typeface="Comic Sans MS"/>
              <a:cs typeface="Comic Sans MS"/>
            </a:endParaRPr>
          </a:p>
          <a:p>
            <a:pPr algn="l"/>
            <a:endParaRPr lang="en-US" u="sng"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Escalation is Attractive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1430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r>
              <a:rPr lang="en-US" dirty="0" smtClean="0">
                <a:solidFill>
                  <a:schemeClr val="tx1"/>
                </a:solidFill>
                <a:latin typeface="Comic Sans MS"/>
                <a:cs typeface="Comic Sans MS"/>
              </a:rPr>
              <a:t>Fast Escalation is attractive. Why wait around for signs she is interested before making a move when escalating can create signs of interest for you. Once the attraction is official you can push things in a sexual direction very quickly because you are now officially on the same team and working together.</a:t>
            </a:r>
          </a:p>
          <a:p>
            <a:pPr algn="l"/>
            <a:endParaRPr lang="en-US" dirty="0" smtClean="0">
              <a:solidFill>
                <a:schemeClr val="tx1"/>
              </a:solidFill>
              <a:latin typeface="Comic Sans MS"/>
              <a:cs typeface="Comic Sans MS"/>
            </a:endParaRPr>
          </a:p>
          <a:p>
            <a:pPr algn="l"/>
            <a:r>
              <a:rPr lang="en-US" dirty="0" smtClean="0">
                <a:solidFill>
                  <a:schemeClr val="tx1"/>
                </a:solidFill>
                <a:latin typeface="Comic Sans MS"/>
                <a:cs typeface="Comic Sans MS"/>
              </a:rPr>
              <a:t>By getting to a point of mutual touching first (hand caressing) lots of sexual comfort is built.  Now you get away with the more risky sexual moves.</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The Introduction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1066800"/>
            <a:ext cx="8610600" cy="5715000"/>
          </a:xfrm>
        </p:spPr>
        <p:style>
          <a:lnRef idx="1">
            <a:schemeClr val="dk1"/>
          </a:lnRef>
          <a:fillRef idx="2">
            <a:schemeClr val="dk1"/>
          </a:fillRef>
          <a:effectRef idx="1">
            <a:schemeClr val="dk1"/>
          </a:effectRef>
          <a:fontRef idx="minor">
            <a:schemeClr val="dk1"/>
          </a:fontRef>
        </p:style>
        <p:txBody>
          <a:bodyPr>
            <a:normAutofit/>
          </a:bodyPr>
          <a:lstStyle/>
          <a:p>
            <a:pPr algn="l"/>
            <a:r>
              <a:rPr lang="en-US" dirty="0" smtClean="0">
                <a:solidFill>
                  <a:schemeClr val="tx1"/>
                </a:solidFill>
                <a:latin typeface="Comic Sans MS"/>
                <a:cs typeface="Comic Sans MS"/>
              </a:rPr>
              <a:t>Nothing is faster than escalating right on the introduction.  You want to “Milk the Introduction”  You always hope to make a great first impression, but the way most guys introduce themselves is pretty lame.</a:t>
            </a:r>
          </a:p>
          <a:p>
            <a:pPr algn="l"/>
            <a:endParaRPr lang="en-US" dirty="0" smtClean="0">
              <a:solidFill>
                <a:schemeClr val="tx1"/>
              </a:solidFill>
              <a:latin typeface="Comic Sans MS"/>
              <a:cs typeface="Comic Sans MS"/>
            </a:endParaRPr>
          </a:p>
          <a:p>
            <a:pPr lvl="1" algn="l">
              <a:buFont typeface="Wingdings" pitchFamily="2" charset="2"/>
              <a:buChar char="ü"/>
            </a:pPr>
            <a:r>
              <a:rPr lang="en-US" sz="2000" dirty="0" smtClean="0">
                <a:solidFill>
                  <a:schemeClr val="tx1"/>
                </a:solidFill>
                <a:latin typeface="Comic Sans MS"/>
                <a:cs typeface="Comic Sans MS"/>
              </a:rPr>
              <a:t> no eye contact </a:t>
            </a:r>
          </a:p>
          <a:p>
            <a:pPr lvl="1" algn="l">
              <a:buFont typeface="Wingdings" pitchFamily="2" charset="2"/>
              <a:buChar char="ü"/>
            </a:pPr>
            <a:r>
              <a:rPr lang="en-US" sz="2000" dirty="0" smtClean="0">
                <a:solidFill>
                  <a:schemeClr val="tx1"/>
                </a:solidFill>
                <a:latin typeface="Comic Sans MS"/>
                <a:cs typeface="Comic Sans MS"/>
              </a:rPr>
              <a:t> “nice meeting you” </a:t>
            </a:r>
          </a:p>
          <a:p>
            <a:pPr lvl="1" algn="l">
              <a:buFont typeface="Wingdings" pitchFamily="2" charset="2"/>
              <a:buChar char="ü"/>
            </a:pPr>
            <a:r>
              <a:rPr lang="en-US" sz="2000" dirty="0" smtClean="0">
                <a:solidFill>
                  <a:schemeClr val="tx1"/>
                </a:solidFill>
                <a:latin typeface="Comic Sans MS"/>
                <a:cs typeface="Comic Sans MS"/>
              </a:rPr>
              <a:t> forget to shake her hand</a:t>
            </a:r>
          </a:p>
          <a:p>
            <a:pPr algn="l"/>
            <a:endParaRPr lang="en-US"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8077200" cy="1219200"/>
          </a:xfrm>
        </p:spPr>
        <p:txBody>
          <a:bodyPr>
            <a:normAutofit/>
          </a:bodyPr>
          <a:lstStyle/>
          <a:p>
            <a:r>
              <a:rPr lang="en-US" sz="2400" dirty="0" smtClean="0">
                <a:solidFill>
                  <a:schemeClr val="bg1"/>
                </a:solidFill>
                <a:latin typeface="Comic Sans MS"/>
                <a:cs typeface="Comic Sans MS"/>
              </a:rPr>
              <a:t>The Seductive Introduction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1066800"/>
            <a:ext cx="8610600" cy="57150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Pause and hold seductive eye contact for a few seconds after exchanging names.</a:t>
            </a:r>
          </a:p>
          <a:p>
            <a:pPr algn="l">
              <a:buFont typeface="Wingdings" pitchFamily="2" charset="2"/>
              <a:buChar char="§"/>
            </a:pPr>
            <a:r>
              <a:rPr lang="en-US" dirty="0" smtClean="0">
                <a:solidFill>
                  <a:schemeClr val="tx1"/>
                </a:solidFill>
                <a:latin typeface="Comic Sans MS"/>
                <a:cs typeface="Comic Sans MS"/>
              </a:rPr>
              <a:t> Move closer to her as she gives her name.</a:t>
            </a:r>
          </a:p>
          <a:p>
            <a:pPr algn="l">
              <a:buFont typeface="Wingdings" pitchFamily="2" charset="2"/>
              <a:buChar char="§"/>
            </a:pPr>
            <a:r>
              <a:rPr lang="en-US" dirty="0" smtClean="0">
                <a:solidFill>
                  <a:schemeClr val="tx1"/>
                </a:solidFill>
                <a:latin typeface="Comic Sans MS"/>
                <a:cs typeface="Comic Sans MS"/>
              </a:rPr>
              <a:t> Push compliance right away. Take her hand and spin her, then give her a hug and compliment her – you smell nice.</a:t>
            </a:r>
          </a:p>
          <a:p>
            <a:pPr algn="l">
              <a:buFont typeface="Wingdings" pitchFamily="2" charset="2"/>
              <a:buChar char="§"/>
            </a:pPr>
            <a:r>
              <a:rPr lang="en-US" dirty="0" smtClean="0">
                <a:solidFill>
                  <a:schemeClr val="tx1"/>
                </a:solidFill>
                <a:latin typeface="Comic Sans MS"/>
                <a:cs typeface="Comic Sans MS"/>
              </a:rPr>
              <a:t> A seductive introduction makes her very curious about you right off the bat. She will at least give you a chance to seduce her and not immediately screen you out as someone boring</a:t>
            </a:r>
          </a:p>
          <a:p>
            <a:pPr algn="l">
              <a:buFont typeface="Wingdings" pitchFamily="2" charset="2"/>
              <a:buChar char="§"/>
            </a:pPr>
            <a:r>
              <a:rPr lang="en-US" dirty="0" smtClean="0">
                <a:solidFill>
                  <a:schemeClr val="tx1"/>
                </a:solidFill>
                <a:latin typeface="Comic Sans MS"/>
                <a:cs typeface="Comic Sans MS"/>
              </a:rPr>
              <a:t> Caution: Fast escalation is NOT </a:t>
            </a:r>
            <a:r>
              <a:rPr lang="en-US" dirty="0" smtClean="0">
                <a:solidFill>
                  <a:schemeClr val="tx1"/>
                </a:solidFill>
                <a:latin typeface="Comic Sans MS"/>
                <a:cs typeface="Comic Sans MS"/>
              </a:rPr>
              <a:t>“be a clown”</a:t>
            </a:r>
            <a:r>
              <a:rPr lang="en-US" dirty="0" smtClean="0">
                <a:solidFill>
                  <a:schemeClr val="tx1"/>
                </a:solidFill>
                <a:latin typeface="Comic Sans MS"/>
                <a:cs typeface="Comic Sans MS"/>
              </a:rPr>
              <a:t> </a:t>
            </a:r>
            <a:r>
              <a:rPr lang="en-US" dirty="0" smtClean="0">
                <a:solidFill>
                  <a:schemeClr val="tx1"/>
                </a:solidFill>
                <a:latin typeface="Comic Sans MS"/>
                <a:cs typeface="Comic Sans MS"/>
              </a:rPr>
              <a:t>escalation</a:t>
            </a:r>
          </a:p>
          <a:p>
            <a:pPr algn="l"/>
            <a:endParaRPr lang="en-US"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The Seductive Handshake</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1066800"/>
            <a:ext cx="8610600" cy="57150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Use The extended handshake – When shaking hands always let the woman pull her hand away first.</a:t>
            </a:r>
          </a:p>
          <a:p>
            <a:pPr algn="l">
              <a:buFont typeface="Wingdings" pitchFamily="2" charset="2"/>
              <a:buChar char="§"/>
            </a:pPr>
            <a:r>
              <a:rPr lang="en-US" dirty="0" smtClean="0">
                <a:solidFill>
                  <a:schemeClr val="tx1"/>
                </a:solidFill>
                <a:latin typeface="Comic Sans MS"/>
                <a:cs typeface="Comic Sans MS"/>
              </a:rPr>
              <a:t> Sometimes she won’t let go. She keeps holding your hand and it’s on in only five seconds. </a:t>
            </a:r>
          </a:p>
          <a:p>
            <a:pPr algn="l">
              <a:buFont typeface="Wingdings" pitchFamily="2" charset="2"/>
              <a:buChar char="§"/>
            </a:pPr>
            <a:r>
              <a:rPr lang="en-US" dirty="0" smtClean="0">
                <a:solidFill>
                  <a:schemeClr val="tx1"/>
                </a:solidFill>
                <a:latin typeface="Comic Sans MS"/>
                <a:cs typeface="Comic Sans MS"/>
              </a:rPr>
              <a:t> The seductive handshake is a huge test of her initial interest. You can tell if she is already attracted to you without doing anything.</a:t>
            </a:r>
          </a:p>
          <a:p>
            <a:pPr algn="l">
              <a:buFont typeface="Wingdings" pitchFamily="2" charset="2"/>
              <a:buChar char="§"/>
            </a:pPr>
            <a:r>
              <a:rPr lang="en-US" dirty="0" smtClean="0">
                <a:solidFill>
                  <a:schemeClr val="tx1"/>
                </a:solidFill>
                <a:latin typeface="Comic Sans MS"/>
                <a:cs typeface="Comic Sans MS"/>
              </a:rPr>
              <a:t> When you forget the handshake part of an introduction you really miss out on a great opportunity for mutual touching.</a:t>
            </a:r>
          </a:p>
          <a:p>
            <a:pPr algn="l"/>
            <a:endParaRPr lang="en-US" dirty="0" smtClean="0">
              <a:solidFill>
                <a:schemeClr val="tx1"/>
              </a:solidFill>
              <a:latin typeface="High Tower Text" pitchFamily="18" charset="0"/>
            </a:endParaRPr>
          </a:p>
          <a:p>
            <a:pPr algn="l">
              <a:buFontTx/>
              <a:buChar char="-"/>
            </a:pPr>
            <a:endParaRPr lang="en-US"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990600"/>
            <a:ext cx="7772400" cy="1470025"/>
          </a:xfrm>
        </p:spPr>
        <p:txBody>
          <a:bodyPr>
            <a:normAutofit/>
          </a:bodyPr>
          <a:lstStyle/>
          <a:p>
            <a:r>
              <a:rPr lang="en-US" dirty="0" smtClean="0">
                <a:solidFill>
                  <a:schemeClr val="tx1"/>
                </a:solidFill>
                <a:latin typeface="Impact" pitchFamily="34" charset="0"/>
              </a:rPr>
              <a:t/>
            </a:r>
            <a:br>
              <a:rPr lang="en-US" dirty="0" smtClean="0">
                <a:solidFill>
                  <a:schemeClr val="tx1"/>
                </a:solidFill>
                <a:latin typeface="Impact" pitchFamily="34" charset="0"/>
              </a:rPr>
            </a:br>
            <a:endParaRPr lang="en-US" sz="4400" dirty="0">
              <a:solidFill>
                <a:schemeClr val="tx1"/>
              </a:solidFill>
              <a:latin typeface="Impact" pitchFamily="34" charset="0"/>
            </a:endParaRPr>
          </a:p>
        </p:txBody>
      </p:sp>
      <p:sp>
        <p:nvSpPr>
          <p:cNvPr id="3" name="Subtitle 2"/>
          <p:cNvSpPr>
            <a:spLocks noGrp="1"/>
          </p:cNvSpPr>
          <p:nvPr>
            <p:ph type="subTitle" idx="1"/>
          </p:nvPr>
        </p:nvSpPr>
        <p:spPr>
          <a:xfrm>
            <a:off x="1295400" y="914400"/>
            <a:ext cx="6400800" cy="1752600"/>
          </a:xfrm>
        </p:spPr>
        <p:txBody>
          <a:bodyPr>
            <a:normAutofit fontScale="70000" lnSpcReduction="20000"/>
          </a:bodyPr>
          <a:lstStyle/>
          <a:p>
            <a:endParaRPr lang="en-US" sz="2800" dirty="0" smtClean="0">
              <a:solidFill>
                <a:schemeClr val="tx1"/>
              </a:solidFill>
            </a:endParaRPr>
          </a:p>
          <a:p>
            <a:r>
              <a:rPr lang="en-US" sz="3800" i="0" dirty="0" smtClean="0">
                <a:solidFill>
                  <a:srgbClr val="FF0000"/>
                </a:solidFill>
                <a:latin typeface="Comic Sans MS"/>
                <a:cs typeface="Comic Sans MS"/>
              </a:rPr>
              <a:t>Part I</a:t>
            </a:r>
          </a:p>
          <a:p>
            <a:r>
              <a:rPr lang="en-US" sz="3800" i="0" dirty="0" smtClean="0">
                <a:solidFill>
                  <a:srgbClr val="FF0000"/>
                </a:solidFill>
                <a:latin typeface="Comic Sans MS"/>
                <a:cs typeface="Comic Sans MS"/>
              </a:rPr>
              <a:t>Seduction </a:t>
            </a:r>
          </a:p>
          <a:p>
            <a:endParaRPr lang="en-US" sz="3200" i="1" dirty="0" smtClean="0">
              <a:latin typeface="Magneto" pitchFamily="82" charset="0"/>
            </a:endParaRP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sz="1900" dirty="0" smtClean="0"/>
              <a:t/>
            </a:r>
            <a:br>
              <a:rPr lang="en-US" sz="1900" dirty="0" smtClean="0"/>
            </a:br>
            <a:endParaRPr lang="en-US" sz="1900" dirty="0" smtClean="0">
              <a:solidFill>
                <a:schemeClr val="tx1"/>
              </a:solidFill>
              <a:latin typeface="High Tower Text" pitchFamily="18" charset="0"/>
            </a:endParaRPr>
          </a:p>
        </p:txBody>
      </p:sp>
      <p:sp>
        <p:nvSpPr>
          <p:cNvPr id="5" name="TextBox 4"/>
          <p:cNvSpPr txBox="1"/>
          <p:nvPr/>
        </p:nvSpPr>
        <p:spPr>
          <a:xfrm>
            <a:off x="1219200" y="2209800"/>
            <a:ext cx="6781800" cy="954107"/>
          </a:xfrm>
          <a:prstGeom prst="rect">
            <a:avLst/>
          </a:prstGeom>
          <a:noFill/>
        </p:spPr>
        <p:txBody>
          <a:bodyPr wrap="square" rtlCol="0">
            <a:spAutoFit/>
          </a:bodyPr>
          <a:lstStyle/>
          <a:p>
            <a:pPr algn="ctr"/>
            <a:r>
              <a:rPr lang="en-US" sz="2800" dirty="0" smtClean="0">
                <a:solidFill>
                  <a:srgbClr val="FF0000"/>
                </a:solidFill>
                <a:latin typeface="Comic Sans MS"/>
                <a:cs typeface="Comic Sans MS"/>
              </a:rPr>
              <a:t>AROUSAL</a:t>
            </a:r>
          </a:p>
          <a:p>
            <a:pPr algn="ctr"/>
            <a:r>
              <a:rPr lang="en-US" sz="2800" dirty="0" smtClean="0">
                <a:latin typeface="Comic Sans MS"/>
                <a:cs typeface="Comic Sans MS"/>
              </a:rPr>
              <a:t>The Point of No Return</a:t>
            </a:r>
            <a:endParaRPr lang="en-US" sz="2800" dirty="0">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Arousal Point of No Return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152400" y="1143000"/>
            <a:ext cx="8839200" cy="54864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Every phase of seduction goes smoother when things are mutual</a:t>
            </a:r>
          </a:p>
          <a:p>
            <a:pPr lvl="1" algn="l">
              <a:buFont typeface="Wingdings" pitchFamily="2" charset="2"/>
              <a:buChar char="§"/>
            </a:pPr>
            <a:r>
              <a:rPr lang="en-US" sz="2000" dirty="0" smtClean="0">
                <a:solidFill>
                  <a:schemeClr val="tx1"/>
                </a:solidFill>
                <a:latin typeface="Comic Sans MS"/>
                <a:cs typeface="Comic Sans MS"/>
              </a:rPr>
              <a:t> Opening goes best when she thinks the conversation started mutually</a:t>
            </a:r>
          </a:p>
          <a:p>
            <a:pPr lvl="1" algn="l">
              <a:buFont typeface="Wingdings" pitchFamily="2" charset="2"/>
              <a:buChar char="§"/>
            </a:pPr>
            <a:r>
              <a:rPr lang="en-US" sz="2000" dirty="0" smtClean="0">
                <a:solidFill>
                  <a:schemeClr val="tx1"/>
                </a:solidFill>
                <a:latin typeface="Comic Sans MS"/>
                <a:cs typeface="Comic Sans MS"/>
              </a:rPr>
              <a:t> Attraction becomes official when she touches you back</a:t>
            </a:r>
          </a:p>
          <a:p>
            <a:pPr lvl="1" algn="l">
              <a:buFont typeface="Wingdings" pitchFamily="2" charset="2"/>
              <a:buChar char="§"/>
            </a:pPr>
            <a:r>
              <a:rPr lang="en-US" sz="2000" dirty="0" smtClean="0">
                <a:solidFill>
                  <a:schemeClr val="tx1"/>
                </a:solidFill>
                <a:latin typeface="Comic Sans MS"/>
                <a:cs typeface="Comic Sans MS"/>
              </a:rPr>
              <a:t> Sex is easier when she participates in the sexual caressing and arousing</a:t>
            </a:r>
          </a:p>
          <a:p>
            <a:pPr algn="l">
              <a:buFont typeface="Wingdings" pitchFamily="2" charset="2"/>
              <a:buChar char="§"/>
            </a:pPr>
            <a:r>
              <a:rPr lang="en-US" dirty="0" smtClean="0">
                <a:solidFill>
                  <a:schemeClr val="tx1"/>
                </a:solidFill>
                <a:latin typeface="Comic Sans MS"/>
                <a:cs typeface="Comic Sans MS"/>
              </a:rPr>
              <a:t> Arousal Point of No Return:  You want to create so much sexual tension that when you are alone that first kiss leads to clothes flying off - no resistance. </a:t>
            </a:r>
          </a:p>
          <a:p>
            <a:pPr algn="l">
              <a:buFont typeface="Wingdings" pitchFamily="2" charset="2"/>
              <a:buChar char="§"/>
            </a:pPr>
            <a:r>
              <a:rPr lang="en-US" dirty="0" smtClean="0">
                <a:solidFill>
                  <a:schemeClr val="tx1"/>
                </a:solidFill>
                <a:latin typeface="Comic Sans MS"/>
                <a:cs typeface="Comic Sans MS"/>
              </a:rPr>
              <a:t> Best conditions for sex to happen is when everything is mutual</a:t>
            </a:r>
          </a:p>
          <a:p>
            <a:pPr algn="l">
              <a:buFont typeface="Wingdings" pitchFamily="2" charset="2"/>
              <a:buChar char="§"/>
            </a:pPr>
            <a:r>
              <a:rPr lang="en-US" dirty="0" smtClean="0">
                <a:solidFill>
                  <a:schemeClr val="tx1"/>
                </a:solidFill>
                <a:latin typeface="Comic Sans MS"/>
                <a:cs typeface="Comic Sans MS"/>
              </a:rPr>
              <a:t> Bad frame for sex if it’s only you touching and trying to arouse her</a:t>
            </a:r>
          </a:p>
          <a:p>
            <a:pPr algn="l">
              <a:buFont typeface="Wingdings" pitchFamily="2" charset="2"/>
              <a:buChar char="§"/>
            </a:pPr>
            <a:r>
              <a:rPr lang="en-US" dirty="0" smtClean="0">
                <a:solidFill>
                  <a:schemeClr val="tx1"/>
                </a:solidFill>
                <a:latin typeface="Comic Sans MS"/>
                <a:cs typeface="Comic Sans MS"/>
              </a:rPr>
              <a:t> The next best strategy is to make it very easy for her touch you</a:t>
            </a:r>
            <a:endParaRPr lang="en-US" dirty="0">
              <a:solidFill>
                <a:schemeClr val="tx1"/>
              </a:solidFill>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Couples to Arousal Touching</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304800" y="1066800"/>
            <a:ext cx="8534400" cy="55626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Once it’s mutually on you are on the same team. You are a couple. Now you can use any rapid system of sexual touching leading up to sex. Transition form couples caressing to arousal caressing. </a:t>
            </a:r>
          </a:p>
          <a:p>
            <a:pPr algn="l">
              <a:buFont typeface="Wingdings" pitchFamily="2" charset="2"/>
              <a:buChar char="§"/>
            </a:pPr>
            <a:r>
              <a:rPr lang="en-US" dirty="0" smtClean="0">
                <a:solidFill>
                  <a:schemeClr val="tx1"/>
                </a:solidFill>
                <a:latin typeface="Comic Sans MS"/>
                <a:cs typeface="Comic Sans MS"/>
              </a:rPr>
              <a:t> But no matter what you say or do it’s very important to at least reveal that the interest you have in her is sexual.  Whether that be physical (caressing her ass) , verbal (I’m taking you home tonight) or both.</a:t>
            </a:r>
          </a:p>
          <a:p>
            <a:pPr algn="l">
              <a:buFont typeface="Wingdings" pitchFamily="2" charset="2"/>
              <a:buChar char="§"/>
            </a:pPr>
            <a:r>
              <a:rPr lang="en-US" dirty="0" smtClean="0">
                <a:solidFill>
                  <a:schemeClr val="tx1"/>
                </a:solidFill>
                <a:latin typeface="Comic Sans MS"/>
                <a:cs typeface="Comic Sans MS"/>
              </a:rPr>
              <a:t> Don’t hide your sexual desire or make apologies for them. If you get resistance don’t argue.</a:t>
            </a:r>
          </a:p>
          <a:p>
            <a:pPr algn="l">
              <a:buFont typeface="Wingdings" pitchFamily="2" charset="2"/>
              <a:buChar char="§"/>
            </a:pPr>
            <a:r>
              <a:rPr lang="en-US" dirty="0" smtClean="0">
                <a:solidFill>
                  <a:schemeClr val="tx1"/>
                </a:solidFill>
                <a:latin typeface="Comic Sans MS"/>
                <a:cs typeface="Comic Sans MS"/>
              </a:rPr>
              <a:t> Not revealing that your interest in her is sexual is where most guys blow it. Remember, her interest in you is sexual as well.</a:t>
            </a:r>
            <a:endParaRPr lang="en-US" dirty="0">
              <a:solidFill>
                <a:schemeClr val="tx1"/>
              </a:solidFill>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8200"/>
            <a:ext cx="8077200" cy="1470025"/>
          </a:xfrm>
        </p:spPr>
        <p:txBody>
          <a:bodyPr>
            <a:normAutofit/>
          </a:bodyPr>
          <a:lstStyle/>
          <a:p>
            <a:r>
              <a:rPr lang="en-US" sz="2400" dirty="0" smtClean="0">
                <a:solidFill>
                  <a:schemeClr val="bg1"/>
                </a:solidFill>
                <a:latin typeface="Comic Sans MS"/>
                <a:cs typeface="Comic Sans MS"/>
              </a:rPr>
              <a:t>Arousal</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90600"/>
            <a:ext cx="8763000" cy="56388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Instead of trying so hard to turn her on let her know verbally or physically that you are turned on.</a:t>
            </a:r>
          </a:p>
          <a:p>
            <a:pPr algn="l">
              <a:buFont typeface="Wingdings" pitchFamily="2" charset="2"/>
              <a:buChar char="§"/>
            </a:pPr>
            <a:r>
              <a:rPr lang="en-US" dirty="0" smtClean="0">
                <a:solidFill>
                  <a:schemeClr val="tx1"/>
                </a:solidFill>
                <a:latin typeface="Comic Sans MS"/>
                <a:cs typeface="Comic Sans MS"/>
              </a:rPr>
              <a:t>Women get very aroused knowing that you are aroused and that you can’t control yourself.</a:t>
            </a:r>
          </a:p>
          <a:p>
            <a:pPr algn="l">
              <a:buFont typeface="Wingdings" pitchFamily="2" charset="2"/>
              <a:buChar char="§"/>
            </a:pPr>
            <a:r>
              <a:rPr lang="en-US" dirty="0" smtClean="0">
                <a:solidFill>
                  <a:schemeClr val="tx1"/>
                </a:solidFill>
                <a:latin typeface="Comic Sans MS"/>
                <a:cs typeface="Comic Sans MS"/>
              </a:rPr>
              <a:t> The goal of sexual escalation is the arousal point of no return. So if you can’t get her there by caressing her, then get her there by making it easier for her to touch you.</a:t>
            </a:r>
          </a:p>
          <a:p>
            <a:pPr algn="l">
              <a:buFont typeface="Wingdings" pitchFamily="2" charset="2"/>
              <a:buChar char="§"/>
            </a:pPr>
            <a:r>
              <a:rPr lang="en-US" dirty="0" smtClean="0">
                <a:solidFill>
                  <a:schemeClr val="tx1"/>
                </a:solidFill>
                <a:latin typeface="Comic Sans MS"/>
                <a:cs typeface="Comic Sans MS"/>
              </a:rPr>
              <a:t> Take her hand and put it on your </a:t>
            </a:r>
            <a:r>
              <a:rPr lang="en-US" dirty="0" smtClean="0">
                <a:solidFill>
                  <a:schemeClr val="tx1"/>
                </a:solidFill>
                <a:latin typeface="Comic Sans MS"/>
                <a:cs typeface="Comic Sans MS"/>
              </a:rPr>
              <a:t>---- </a:t>
            </a:r>
            <a:r>
              <a:rPr lang="en-US" dirty="0" smtClean="0">
                <a:solidFill>
                  <a:schemeClr val="tx1"/>
                </a:solidFill>
                <a:latin typeface="Comic Sans MS"/>
                <a:cs typeface="Comic Sans MS"/>
              </a:rPr>
              <a:t>Get </a:t>
            </a:r>
            <a:r>
              <a:rPr lang="en-US" dirty="0" smtClean="0">
                <a:solidFill>
                  <a:schemeClr val="tx1"/>
                </a:solidFill>
                <a:latin typeface="Comic Sans MS"/>
                <a:cs typeface="Comic Sans MS"/>
              </a:rPr>
              <a:t>the product into the customers hand.</a:t>
            </a:r>
          </a:p>
          <a:p>
            <a:pPr algn="l">
              <a:buFont typeface="Wingdings" pitchFamily="2" charset="2"/>
              <a:buChar char="§"/>
            </a:pPr>
            <a:endParaRPr lang="en-US" dirty="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Sexual </a:t>
            </a:r>
            <a:r>
              <a:rPr lang="en-US" sz="2400" dirty="0" smtClean="0">
                <a:solidFill>
                  <a:schemeClr val="bg1"/>
                </a:solidFill>
                <a:latin typeface="Comic Sans MS"/>
                <a:cs typeface="Comic Sans MS"/>
              </a:rPr>
              <a:t>Touching</a:t>
            </a:r>
            <a:r>
              <a:rPr lang="en-US" sz="2400" dirty="0" smtClean="0">
                <a:solidFill>
                  <a:schemeClr val="bg1"/>
                </a:solidFill>
                <a:latin typeface="Comic Sans MS"/>
                <a:cs typeface="Comic Sans MS"/>
              </a:rPr>
              <a:t> </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sz="2800" dirty="0" smtClean="0">
                <a:solidFill>
                  <a:schemeClr val="tx1"/>
                </a:solidFill>
                <a:latin typeface="Gill Sans MT Condensed" pitchFamily="34" charset="0"/>
              </a:rPr>
              <a:t> </a:t>
            </a:r>
          </a:p>
          <a:p>
            <a:pPr algn="l">
              <a:buFont typeface="Wingdings" pitchFamily="2" charset="2"/>
              <a:buChar char="§"/>
            </a:pPr>
            <a:r>
              <a:rPr lang="en-US" dirty="0" smtClean="0">
                <a:solidFill>
                  <a:schemeClr val="tx1"/>
                </a:solidFill>
                <a:latin typeface="Comic Sans MS"/>
                <a:cs typeface="Comic Sans MS"/>
              </a:rPr>
              <a:t>  Let’s not make the same mistake with sexual </a:t>
            </a:r>
            <a:r>
              <a:rPr lang="en-US" dirty="0" smtClean="0">
                <a:solidFill>
                  <a:schemeClr val="tx1"/>
                </a:solidFill>
                <a:latin typeface="Comic Sans MS"/>
                <a:cs typeface="Comic Sans MS"/>
              </a:rPr>
              <a:t>touching</a:t>
            </a:r>
            <a:r>
              <a:rPr lang="en-US" dirty="0" smtClean="0">
                <a:solidFill>
                  <a:schemeClr val="tx1"/>
                </a:solidFill>
                <a:latin typeface="Comic Sans MS"/>
                <a:cs typeface="Comic Sans MS"/>
              </a:rPr>
              <a:t> </a:t>
            </a:r>
            <a:r>
              <a:rPr lang="en-US" dirty="0" smtClean="0">
                <a:solidFill>
                  <a:schemeClr val="tx1"/>
                </a:solidFill>
                <a:latin typeface="Comic Sans MS"/>
                <a:cs typeface="Comic Sans MS"/>
              </a:rPr>
              <a:t>as we did with incidental </a:t>
            </a:r>
            <a:r>
              <a:rPr lang="en-US" dirty="0" smtClean="0">
                <a:solidFill>
                  <a:schemeClr val="tx1"/>
                </a:solidFill>
                <a:latin typeface="Comic Sans MS"/>
                <a:cs typeface="Comic Sans MS"/>
              </a:rPr>
              <a:t>touching</a:t>
            </a:r>
            <a:r>
              <a:rPr lang="en-US" dirty="0" smtClean="0">
                <a:solidFill>
                  <a:schemeClr val="tx1"/>
                </a:solidFill>
                <a:latin typeface="Comic Sans MS"/>
                <a:cs typeface="Comic Sans MS"/>
              </a:rPr>
              <a:t>. </a:t>
            </a:r>
            <a:r>
              <a:rPr lang="en-US" dirty="0" smtClean="0">
                <a:solidFill>
                  <a:schemeClr val="tx1"/>
                </a:solidFill>
                <a:latin typeface="Comic Sans MS"/>
                <a:cs typeface="Comic Sans MS"/>
              </a:rPr>
              <a:t>If our goal is now arousal we should aim to achieve that goal in the smallest number of moves possible. Don’t do something (grab her ass) just to do it - Know what you are doing and WHY you are doing it.</a:t>
            </a:r>
          </a:p>
          <a:p>
            <a:pPr algn="l"/>
            <a:endParaRPr lang="en-US" sz="2800" dirty="0" smtClean="0">
              <a:solidFill>
                <a:schemeClr val="tx1"/>
              </a:solidFill>
              <a:latin typeface="Gill Sans MT Condensed" pitchFamily="34" charset="0"/>
            </a:endParaRPr>
          </a:p>
          <a:p>
            <a:pPr algn="l"/>
            <a:endParaRPr lang="en-US" sz="2800" dirty="0" smtClean="0">
              <a:solidFill>
                <a:schemeClr val="tx1"/>
              </a:solidFill>
              <a:latin typeface="High Tower Text"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1470025"/>
          </a:xfrm>
        </p:spPr>
        <p:txBody>
          <a:bodyPr>
            <a:normAutofit/>
          </a:bodyPr>
          <a:lstStyle/>
          <a:p>
            <a:r>
              <a:rPr lang="en-US" sz="2400" dirty="0" smtClean="0">
                <a:solidFill>
                  <a:schemeClr val="bg1"/>
                </a:solidFill>
                <a:latin typeface="Comic Sans MS"/>
                <a:cs typeface="Comic Sans MS"/>
              </a:rPr>
              <a:t>Attraction Happens Fast</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143000"/>
            <a:ext cx="8763000" cy="54864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dirty="0" smtClean="0">
                <a:solidFill>
                  <a:schemeClr val="tx1"/>
                </a:solidFill>
                <a:latin typeface="Comic Sans MS"/>
                <a:cs typeface="Comic Sans MS"/>
              </a:rPr>
              <a:t> Be willing to spend time on arousal but I’m don’t waste your time trying to convince a uninterested girl to like you.</a:t>
            </a:r>
          </a:p>
          <a:p>
            <a:pPr algn="l">
              <a:buFont typeface="Wingdings" pitchFamily="2" charset="2"/>
              <a:buChar char="§"/>
            </a:pPr>
            <a:r>
              <a:rPr lang="en-US" dirty="0" smtClean="0">
                <a:solidFill>
                  <a:schemeClr val="tx1"/>
                </a:solidFill>
                <a:latin typeface="Comic Sans MS"/>
                <a:cs typeface="Comic Sans MS"/>
              </a:rPr>
              <a:t> You can test for attraction right away by grabbing her hand in the first minute.</a:t>
            </a:r>
            <a:endParaRPr lang="en-US" dirty="0">
              <a:solidFill>
                <a:schemeClr val="tx1"/>
              </a:solidFill>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33400"/>
            <a:ext cx="8077200" cy="1470025"/>
          </a:xfrm>
        </p:spPr>
        <p:txBody>
          <a:bodyPr>
            <a:normAutofit/>
          </a:bodyPr>
          <a:lstStyle/>
          <a:p>
            <a:r>
              <a:rPr lang="en-US" sz="2400" dirty="0" smtClean="0">
                <a:solidFill>
                  <a:schemeClr val="bg1"/>
                </a:solidFill>
                <a:latin typeface="Comic Sans MS"/>
                <a:cs typeface="Comic Sans MS"/>
              </a:rPr>
              <a:t>The Persistence Reward Ratio</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1066800"/>
            <a:ext cx="8763000" cy="5638800"/>
          </a:xfrm>
        </p:spPr>
        <p:style>
          <a:lnRef idx="1">
            <a:schemeClr val="dk1"/>
          </a:lnRef>
          <a:fillRef idx="2">
            <a:schemeClr val="dk1"/>
          </a:fillRef>
          <a:effectRef idx="1">
            <a:schemeClr val="dk1"/>
          </a:effectRef>
          <a:fontRef idx="minor">
            <a:schemeClr val="dk1"/>
          </a:fontRef>
        </p:style>
        <p:txBody>
          <a:bodyPr>
            <a:noAutofit/>
          </a:bodyPr>
          <a:lstStyle/>
          <a:p>
            <a:pPr algn="l">
              <a:buFont typeface="Wingdings" pitchFamily="2" charset="2"/>
              <a:buChar char="§"/>
            </a:pPr>
            <a:r>
              <a:rPr lang="en-US" sz="2800" dirty="0" smtClean="0">
                <a:solidFill>
                  <a:schemeClr val="tx1"/>
                </a:solidFill>
                <a:latin typeface="Gill Sans MT Condensed" pitchFamily="34" charset="0"/>
              </a:rPr>
              <a:t> </a:t>
            </a:r>
            <a:r>
              <a:rPr lang="en-US" sz="1800" dirty="0" smtClean="0">
                <a:solidFill>
                  <a:schemeClr val="tx1"/>
                </a:solidFill>
                <a:latin typeface="Comic Sans MS"/>
                <a:cs typeface="Comic Sans MS"/>
              </a:rPr>
              <a:t>Your level of persistence should be directly correlated to the end reward. For example, if you plow for five minutes just to get a woman to stop acting like a brat, you’re only reward is that she will now talk to you. </a:t>
            </a:r>
          </a:p>
          <a:p>
            <a:pPr algn="l">
              <a:buFont typeface="Wingdings" pitchFamily="2" charset="2"/>
              <a:buChar char="§"/>
            </a:pPr>
            <a:r>
              <a:rPr lang="en-US" sz="1800" dirty="0" smtClean="0">
                <a:solidFill>
                  <a:schemeClr val="tx1"/>
                </a:solidFill>
                <a:latin typeface="Comic Sans MS"/>
                <a:cs typeface="Comic Sans MS"/>
              </a:rPr>
              <a:t> You have guys who’ll ask women for a phone number </a:t>
            </a:r>
            <a:r>
              <a:rPr lang="en-US" sz="1800" dirty="0">
                <a:solidFill>
                  <a:schemeClr val="tx1"/>
                </a:solidFill>
                <a:latin typeface="Comic Sans MS"/>
                <a:cs typeface="Comic Sans MS"/>
              </a:rPr>
              <a:t>3</a:t>
            </a:r>
            <a:r>
              <a:rPr lang="en-US" sz="1800" dirty="0" smtClean="0">
                <a:solidFill>
                  <a:schemeClr val="tx1"/>
                </a:solidFill>
                <a:latin typeface="Comic Sans MS"/>
                <a:cs typeface="Comic Sans MS"/>
              </a:rPr>
              <a:t> times, but give up after asking a girl to go home with them only once.</a:t>
            </a:r>
          </a:p>
          <a:p>
            <a:pPr algn="l">
              <a:buFont typeface="Wingdings" pitchFamily="2" charset="2"/>
              <a:buChar char="§"/>
            </a:pPr>
            <a:r>
              <a:rPr lang="en-US" sz="1800" dirty="0" smtClean="0">
                <a:solidFill>
                  <a:schemeClr val="tx1"/>
                </a:solidFill>
                <a:latin typeface="Comic Sans MS"/>
                <a:cs typeface="Comic Sans MS"/>
              </a:rPr>
              <a:t> You should be most persistent in end game because you already know she likes you. Now it’s really just about the decision to get physical which is mood based. For example, one second she tells you no because she wants to stay at the club all night and then five minutes later she gets bored and wants to leave with you.</a:t>
            </a:r>
          </a:p>
          <a:p>
            <a:pPr algn="l">
              <a:buFont typeface="Wingdings" pitchFamily="2" charset="2"/>
              <a:buChar char="§"/>
            </a:pPr>
            <a:r>
              <a:rPr lang="en-US" sz="1800" dirty="0" smtClean="0">
                <a:solidFill>
                  <a:schemeClr val="tx1"/>
                </a:solidFill>
                <a:latin typeface="Comic Sans MS"/>
                <a:cs typeface="Comic Sans MS"/>
              </a:rPr>
              <a:t> Don’t take end game resistance personally because it’s usually mood based.</a:t>
            </a:r>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533400"/>
            <a:ext cx="8382000" cy="1470025"/>
          </a:xfrm>
        </p:spPr>
        <p:txBody>
          <a:bodyPr>
            <a:normAutofit/>
          </a:bodyPr>
          <a:lstStyle/>
          <a:p>
            <a:r>
              <a:rPr lang="en-US" sz="4000" dirty="0" smtClean="0">
                <a:solidFill>
                  <a:schemeClr val="bg1"/>
                </a:solidFill>
              </a:rPr>
              <a:t> </a:t>
            </a:r>
            <a:r>
              <a:rPr lang="en-US" sz="2400" dirty="0" smtClean="0">
                <a:solidFill>
                  <a:schemeClr val="bg1"/>
                </a:solidFill>
                <a:latin typeface="Comic Sans MS"/>
                <a:cs typeface="Comic Sans MS"/>
              </a:rPr>
              <a:t>Attraction Review</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90600"/>
            <a:ext cx="8763000" cy="5715000"/>
          </a:xfrm>
        </p:spPr>
        <p:style>
          <a:lnRef idx="1">
            <a:schemeClr val="dk1"/>
          </a:lnRef>
          <a:fillRef idx="2">
            <a:schemeClr val="dk1"/>
          </a:fillRef>
          <a:effectRef idx="1">
            <a:schemeClr val="dk1"/>
          </a:effectRef>
          <a:fontRef idx="minor">
            <a:schemeClr val="dk1"/>
          </a:fontRef>
        </p:style>
        <p:txBody>
          <a:bodyPr>
            <a:normAutofit/>
          </a:bodyPr>
          <a:lstStyle/>
          <a:p>
            <a:pPr algn="l"/>
            <a:endParaRPr lang="en-US" dirty="0" smtClean="0">
              <a:solidFill>
                <a:schemeClr val="tx1"/>
              </a:solidFill>
              <a:latin typeface="High Tower Text" pitchFamily="18" charset="0"/>
            </a:endParaRPr>
          </a:p>
          <a:p>
            <a:pPr algn="l">
              <a:buFont typeface="Wingdings" pitchFamily="2" charset="2"/>
              <a:buChar char="§"/>
            </a:pPr>
            <a:r>
              <a:rPr lang="en-US" sz="2200" dirty="0" smtClean="0">
                <a:solidFill>
                  <a:schemeClr val="tx1"/>
                </a:solidFill>
                <a:latin typeface="Comic Sans MS"/>
                <a:cs typeface="Comic Sans MS"/>
              </a:rPr>
              <a:t> Attraction happens naturally. There is already sexual tension between men and women. Just work on not breaking that tension.</a:t>
            </a:r>
          </a:p>
          <a:p>
            <a:pPr algn="l">
              <a:buFont typeface="Wingdings" pitchFamily="2" charset="2"/>
              <a:buChar char="§"/>
            </a:pPr>
            <a:r>
              <a:rPr lang="en-US" sz="2200" dirty="0" smtClean="0">
                <a:solidFill>
                  <a:schemeClr val="tx1"/>
                </a:solidFill>
                <a:latin typeface="Comic Sans MS"/>
                <a:cs typeface="Comic Sans MS"/>
              </a:rPr>
              <a:t> As such, there is really nothing “special” you need to say or do</a:t>
            </a:r>
          </a:p>
          <a:p>
            <a:pPr algn="l">
              <a:buFont typeface="Wingdings" pitchFamily="2" charset="2"/>
              <a:buChar char="§"/>
            </a:pPr>
            <a:r>
              <a:rPr lang="en-US" sz="2200" dirty="0" smtClean="0">
                <a:solidFill>
                  <a:schemeClr val="tx1"/>
                </a:solidFill>
                <a:latin typeface="Comic Sans MS"/>
                <a:cs typeface="Comic Sans MS"/>
              </a:rPr>
              <a:t> Attraction is mostly created by: </a:t>
            </a:r>
          </a:p>
          <a:p>
            <a:pPr lvl="1" algn="l">
              <a:buFont typeface="Wingdings" pitchFamily="2" charset="2"/>
              <a:buChar char="§"/>
            </a:pPr>
            <a:r>
              <a:rPr lang="en-US" sz="2200" dirty="0" smtClean="0">
                <a:solidFill>
                  <a:schemeClr val="tx1"/>
                </a:solidFill>
                <a:latin typeface="Comic Sans MS"/>
                <a:cs typeface="Comic Sans MS"/>
              </a:rPr>
              <a:t> sexual tension</a:t>
            </a:r>
          </a:p>
          <a:p>
            <a:pPr lvl="1" algn="l">
              <a:buFont typeface="Wingdings" pitchFamily="2" charset="2"/>
              <a:buChar char="§"/>
            </a:pPr>
            <a:r>
              <a:rPr lang="en-US" sz="2200" dirty="0" smtClean="0">
                <a:solidFill>
                  <a:schemeClr val="tx1"/>
                </a:solidFill>
                <a:latin typeface="Comic Sans MS"/>
                <a:cs typeface="Comic Sans MS"/>
              </a:rPr>
              <a:t> quickly making one bold physical move </a:t>
            </a:r>
          </a:p>
          <a:p>
            <a:pPr lvl="1" algn="l">
              <a:buFont typeface="Wingdings" pitchFamily="2" charset="2"/>
              <a:buChar char="§"/>
            </a:pPr>
            <a:r>
              <a:rPr lang="en-US" sz="2200" dirty="0" smtClean="0">
                <a:solidFill>
                  <a:schemeClr val="tx1"/>
                </a:solidFill>
                <a:latin typeface="Comic Sans MS"/>
                <a:cs typeface="Comic Sans MS"/>
              </a:rPr>
              <a:t> feeling like she needs to impress you</a:t>
            </a:r>
          </a:p>
          <a:p>
            <a:pPr algn="l"/>
            <a:endParaRPr lang="en-US" dirty="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533400"/>
            <a:ext cx="8382000" cy="1470025"/>
          </a:xfrm>
        </p:spPr>
        <p:txBody>
          <a:bodyPr>
            <a:normAutofit/>
          </a:bodyPr>
          <a:lstStyle/>
          <a:p>
            <a:r>
              <a:rPr lang="en-US" sz="4000" dirty="0" smtClean="0">
                <a:solidFill>
                  <a:schemeClr val="bg1"/>
                </a:solidFill>
              </a:rPr>
              <a:t> </a:t>
            </a:r>
            <a:r>
              <a:rPr lang="en-US" sz="2400" dirty="0" smtClean="0">
                <a:solidFill>
                  <a:schemeClr val="bg1"/>
                </a:solidFill>
                <a:latin typeface="Comic Sans MS"/>
                <a:cs typeface="Comic Sans MS"/>
              </a:rPr>
              <a:t>Escalation Review</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90600"/>
            <a:ext cx="8763000" cy="5715000"/>
          </a:xfrm>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lgn="l">
              <a:buFont typeface="Wingdings" pitchFamily="2" charset="2"/>
              <a:buChar char="§"/>
            </a:pPr>
            <a:r>
              <a:rPr lang="en-US" sz="3100" dirty="0" smtClean="0">
                <a:solidFill>
                  <a:schemeClr val="tx1"/>
                </a:solidFill>
                <a:latin typeface="Gill Sans MT Condensed" pitchFamily="34" charset="0"/>
              </a:rPr>
              <a:t> </a:t>
            </a:r>
            <a:r>
              <a:rPr lang="en-US" sz="2900" dirty="0" smtClean="0">
                <a:solidFill>
                  <a:schemeClr val="tx1"/>
                </a:solidFill>
                <a:latin typeface="Comic Sans MS"/>
                <a:cs typeface="Comic Sans MS"/>
              </a:rPr>
              <a:t>Escalation is attractive</a:t>
            </a:r>
          </a:p>
          <a:p>
            <a:pPr algn="l">
              <a:buFont typeface="Wingdings" pitchFamily="2" charset="2"/>
              <a:buChar char="§"/>
            </a:pPr>
            <a:r>
              <a:rPr lang="en-US" sz="2900" dirty="0" smtClean="0">
                <a:solidFill>
                  <a:schemeClr val="tx1"/>
                </a:solidFill>
                <a:latin typeface="Comic Sans MS"/>
                <a:cs typeface="Comic Sans MS"/>
              </a:rPr>
              <a:t> Escalation is really about making the attraction that is already there overt and official</a:t>
            </a:r>
          </a:p>
          <a:p>
            <a:pPr algn="l">
              <a:buFont typeface="Wingdings" pitchFamily="2" charset="2"/>
              <a:buChar char="§"/>
            </a:pPr>
            <a:r>
              <a:rPr lang="en-US" sz="2900" dirty="0" smtClean="0">
                <a:solidFill>
                  <a:schemeClr val="tx1"/>
                </a:solidFill>
                <a:latin typeface="Comic Sans MS"/>
                <a:cs typeface="Comic Sans MS"/>
              </a:rPr>
              <a:t> The first goal of escalation is mutual physical contact – Creating The It’s On Moment</a:t>
            </a:r>
          </a:p>
          <a:p>
            <a:pPr algn="l">
              <a:buFont typeface="Wingdings" pitchFamily="2" charset="2"/>
              <a:buChar char="§"/>
            </a:pPr>
            <a:r>
              <a:rPr lang="en-US" sz="2900" dirty="0" smtClean="0">
                <a:solidFill>
                  <a:schemeClr val="tx1"/>
                </a:solidFill>
                <a:latin typeface="Comic Sans MS"/>
                <a:cs typeface="Comic Sans MS"/>
              </a:rPr>
              <a:t> Once it’s official and mutual the second goal of escalation is arousal</a:t>
            </a:r>
          </a:p>
          <a:p>
            <a:pPr algn="l">
              <a:buFont typeface="Wingdings" pitchFamily="2" charset="2"/>
              <a:buChar char="§"/>
            </a:pPr>
            <a:r>
              <a:rPr lang="en-US" sz="2900" dirty="0" smtClean="0">
                <a:solidFill>
                  <a:schemeClr val="tx1"/>
                </a:solidFill>
                <a:latin typeface="Comic Sans MS"/>
                <a:cs typeface="Comic Sans MS"/>
              </a:rPr>
              <a:t> There are many moves you can use to create arousal but at the very least you should </a:t>
            </a:r>
            <a:r>
              <a:rPr lang="en-US" sz="2900" u="sng" dirty="0" smtClean="0">
                <a:solidFill>
                  <a:schemeClr val="tx1"/>
                </a:solidFill>
                <a:latin typeface="Comic Sans MS"/>
                <a:cs typeface="Comic Sans MS"/>
              </a:rPr>
              <a:t>reveal that the interest you do have in her is sexual </a:t>
            </a:r>
            <a:r>
              <a:rPr lang="en-US" sz="2900" dirty="0" smtClean="0">
                <a:solidFill>
                  <a:schemeClr val="tx1"/>
                </a:solidFill>
                <a:latin typeface="Comic Sans MS"/>
                <a:cs typeface="Comic Sans MS"/>
              </a:rPr>
              <a:t>whether verbally or physically</a:t>
            </a:r>
          </a:p>
          <a:p>
            <a:pPr algn="l">
              <a:buFont typeface="Wingdings" pitchFamily="2" charset="2"/>
              <a:buChar char="§"/>
            </a:pPr>
            <a:r>
              <a:rPr lang="en-US" sz="2900" dirty="0" smtClean="0">
                <a:solidFill>
                  <a:schemeClr val="tx1"/>
                </a:solidFill>
                <a:latin typeface="Comic Sans MS"/>
                <a:cs typeface="Comic Sans MS"/>
              </a:rPr>
              <a:t> A lot of guys forget to do this because they let their need for female affection and friendship eclipse their desire for sex. </a:t>
            </a:r>
          </a:p>
          <a:p>
            <a:pPr algn="l"/>
            <a:endParaRPr lang="en-US" dirty="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dirty="0" smtClean="0">
                <a:solidFill>
                  <a:schemeClr val="tx1"/>
                </a:solidFill>
                <a:latin typeface="Impact" pitchFamily="34" charset="0"/>
              </a:rPr>
              <a:t/>
            </a:r>
            <a:br>
              <a:rPr lang="en-US" dirty="0" smtClean="0">
                <a:solidFill>
                  <a:schemeClr val="tx1"/>
                </a:solidFill>
                <a:latin typeface="Impact" pitchFamily="34" charset="0"/>
              </a:rPr>
            </a:br>
            <a:endParaRPr lang="en-US" sz="4400" dirty="0">
              <a:solidFill>
                <a:schemeClr val="tx1"/>
              </a:solidFill>
              <a:latin typeface="Impact" pitchFamily="34" charset="0"/>
            </a:endParaRPr>
          </a:p>
        </p:txBody>
      </p:sp>
      <p:sp>
        <p:nvSpPr>
          <p:cNvPr id="3" name="Subtitle 2"/>
          <p:cNvSpPr>
            <a:spLocks noGrp="1"/>
          </p:cNvSpPr>
          <p:nvPr>
            <p:ph type="subTitle" idx="1"/>
          </p:nvPr>
        </p:nvSpPr>
        <p:spPr>
          <a:xfrm>
            <a:off x="1295400" y="304800"/>
            <a:ext cx="6400800" cy="6248400"/>
          </a:xfrm>
        </p:spPr>
        <p:txBody>
          <a:bodyPr>
            <a:normAutofit/>
          </a:bodyPr>
          <a:lstStyle/>
          <a:p>
            <a:endParaRPr lang="en-US" sz="2800" dirty="0" smtClean="0">
              <a:solidFill>
                <a:schemeClr val="tx1"/>
              </a:solidFill>
            </a:endParaRPr>
          </a:p>
          <a:p>
            <a:r>
              <a:rPr lang="en-US" sz="3600" i="1" dirty="0" smtClean="0">
                <a:solidFill>
                  <a:schemeClr val="bg1"/>
                </a:solidFill>
                <a:latin typeface="Magneto" pitchFamily="82" charset="0"/>
              </a:rPr>
              <a:t> </a:t>
            </a: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800" i="1" dirty="0" smtClean="0">
              <a:solidFill>
                <a:schemeClr val="tx1"/>
              </a:solidFill>
              <a:latin typeface="High Tower Text" pitchFamily="18" charset="0"/>
            </a:endParaRPr>
          </a:p>
          <a:p>
            <a:endParaRPr lang="en-US" sz="3200" i="1" dirty="0" smtClean="0">
              <a:latin typeface="Magneto" pitchFamily="82" charset="0"/>
            </a:endParaRPr>
          </a:p>
        </p:txBody>
      </p:sp>
      <p:sp>
        <p:nvSpPr>
          <p:cNvPr id="6" name="Rectangle 5"/>
          <p:cNvSpPr/>
          <p:nvPr/>
        </p:nvSpPr>
        <p:spPr>
          <a:xfrm>
            <a:off x="1377072" y="1905000"/>
            <a:ext cx="6623928"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agneto" pitchFamily="82" charset="0"/>
              </a:rPr>
              <a:t>60 Years of Challenge</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8077200" cy="1470025"/>
          </a:xfrm>
        </p:spPr>
        <p:txBody>
          <a:bodyPr>
            <a:normAutofit/>
          </a:bodyPr>
          <a:lstStyle/>
          <a:p>
            <a:r>
              <a:rPr lang="en-US" sz="2400" dirty="0" smtClean="0">
                <a:solidFill>
                  <a:schemeClr val="bg1"/>
                </a:solidFill>
                <a:latin typeface="Comic Sans MS"/>
                <a:cs typeface="Comic Sans MS"/>
              </a:rPr>
              <a:t>What Creates Attraction</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686800" cy="5791200"/>
          </a:xfrm>
        </p:spPr>
        <p:style>
          <a:lnRef idx="1">
            <a:schemeClr val="dk1"/>
          </a:lnRef>
          <a:fillRef idx="2">
            <a:schemeClr val="dk1"/>
          </a:fillRef>
          <a:effectRef idx="1">
            <a:schemeClr val="dk1"/>
          </a:effectRef>
          <a:fontRef idx="minor">
            <a:schemeClr val="dk1"/>
          </a:fontRef>
        </p:style>
        <p:txBody>
          <a:bodyPr>
            <a:normAutofit fontScale="25000" lnSpcReduction="20000"/>
          </a:bodyPr>
          <a:lstStyle/>
          <a:p>
            <a:pPr algn="l"/>
            <a:endParaRPr lang="en-US" sz="8000" dirty="0" smtClean="0">
              <a:solidFill>
                <a:schemeClr val="tx1"/>
              </a:solidFill>
              <a:latin typeface="+mj-lt"/>
            </a:endParaRPr>
          </a:p>
          <a:p>
            <a:pPr algn="l">
              <a:buFont typeface="Wingdings" pitchFamily="2" charset="2"/>
              <a:buChar char="§"/>
            </a:pPr>
            <a:r>
              <a:rPr lang="en-US" sz="8000" dirty="0" smtClean="0">
                <a:solidFill>
                  <a:schemeClr val="tx1"/>
                </a:solidFill>
                <a:latin typeface="Comic Sans MS"/>
                <a:cs typeface="Comic Sans MS"/>
              </a:rPr>
              <a:t> There are hundreds of things people claim create attraction from being funny to having money</a:t>
            </a:r>
          </a:p>
          <a:p>
            <a:pPr algn="l">
              <a:buFont typeface="Wingdings" pitchFamily="2" charset="2"/>
              <a:buChar char="§"/>
            </a:pPr>
            <a:r>
              <a:rPr lang="en-US" sz="8000" dirty="0" smtClean="0">
                <a:solidFill>
                  <a:schemeClr val="tx1"/>
                </a:solidFill>
                <a:latin typeface="Comic Sans MS"/>
                <a:cs typeface="Comic Sans MS"/>
              </a:rPr>
              <a:t> Tension is a big part of what creates attraction</a:t>
            </a:r>
          </a:p>
          <a:p>
            <a:pPr algn="l">
              <a:buFont typeface="Wingdings" pitchFamily="2" charset="2"/>
              <a:buChar char="§"/>
            </a:pPr>
            <a:r>
              <a:rPr lang="en-US" sz="8000" dirty="0" smtClean="0">
                <a:solidFill>
                  <a:schemeClr val="tx1"/>
                </a:solidFill>
                <a:latin typeface="Comic Sans MS"/>
                <a:cs typeface="Comic Sans MS"/>
              </a:rPr>
              <a:t> That’s because the feeling of tension mimics the physical symptoms of what is feels like to be attracted to someone</a:t>
            </a:r>
          </a:p>
          <a:p>
            <a:pPr algn="l">
              <a:buFont typeface="Wingdings" pitchFamily="2" charset="2"/>
              <a:buChar char="§"/>
            </a:pPr>
            <a:r>
              <a:rPr lang="en-US" sz="8000" dirty="0" smtClean="0">
                <a:solidFill>
                  <a:schemeClr val="tx1"/>
                </a:solidFill>
                <a:latin typeface="Comic Sans MS"/>
                <a:cs typeface="Comic Sans MS"/>
              </a:rPr>
              <a:t> Tension gets her heart beating, breathing faster, and her thoughts racing - she’s thinking about you</a:t>
            </a:r>
          </a:p>
          <a:p>
            <a:pPr algn="l">
              <a:buFont typeface="Wingdings" pitchFamily="2" charset="2"/>
              <a:buChar char="§"/>
            </a:pPr>
            <a:r>
              <a:rPr lang="en-US" sz="8000" dirty="0" smtClean="0">
                <a:solidFill>
                  <a:schemeClr val="tx1"/>
                </a:solidFill>
                <a:latin typeface="Comic Sans MS"/>
                <a:cs typeface="Comic Sans MS"/>
              </a:rPr>
              <a:t> So just by doing and saying basically </a:t>
            </a:r>
            <a:r>
              <a:rPr lang="en-US" sz="8000" dirty="0" smtClean="0">
                <a:solidFill>
                  <a:schemeClr val="tx1"/>
                </a:solidFill>
                <a:latin typeface="Comic Sans MS"/>
                <a:cs typeface="Comic Sans MS"/>
              </a:rPr>
              <a:t>nothing, </a:t>
            </a:r>
            <a:r>
              <a:rPr lang="en-US" sz="8000" dirty="0" smtClean="0">
                <a:solidFill>
                  <a:schemeClr val="tx1"/>
                </a:solidFill>
                <a:latin typeface="Comic Sans MS"/>
                <a:cs typeface="Comic Sans MS"/>
              </a:rPr>
              <a:t>tension naturally creates the same feeling you are trying so hard to manufacture artificially by talking, entertaining, and telling stories</a:t>
            </a:r>
          </a:p>
          <a:p>
            <a:pPr algn="l"/>
            <a:endParaRPr lang="en-US" sz="8000" dirty="0" smtClean="0">
              <a:solidFill>
                <a:srgbClr val="FF0000"/>
              </a:solidFill>
              <a:latin typeface="High Tower Text" pitchFamily="18" charset="0"/>
            </a:endParaRPr>
          </a:p>
          <a:p>
            <a:pPr algn="l"/>
            <a:endParaRPr lang="en-US" sz="7200" dirty="0" smtClean="0">
              <a:solidFill>
                <a:schemeClr val="tx1"/>
              </a:solidFill>
              <a:latin typeface="+mj-lt"/>
            </a:endParaRPr>
          </a:p>
          <a:p>
            <a:pPr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066800"/>
            <a:ext cx="8686800" cy="5562600"/>
          </a:xfrm>
        </p:spPr>
        <p:style>
          <a:lnRef idx="1">
            <a:schemeClr val="dk1"/>
          </a:lnRef>
          <a:fillRef idx="2">
            <a:schemeClr val="dk1"/>
          </a:fillRef>
          <a:effectRef idx="1">
            <a:schemeClr val="dk1"/>
          </a:effectRef>
          <a:fontRef idx="minor">
            <a:schemeClr val="dk1"/>
          </a:fontRef>
        </p:style>
        <p:txBody>
          <a:bodyPr>
            <a:normAutofit/>
          </a:bodyPr>
          <a:lstStyle/>
          <a:p>
            <a:pPr algn="l"/>
            <a:r>
              <a:rPr lang="en-US" sz="1900" dirty="0" smtClean="0"/>
              <a:t/>
            </a:r>
            <a:br>
              <a:rPr lang="en-US" sz="1900" dirty="0" smtClean="0"/>
            </a:br>
            <a:endParaRPr lang="en-US" sz="1900" dirty="0" smtClean="0">
              <a:solidFill>
                <a:schemeClr val="tx1"/>
              </a:solidFill>
              <a:latin typeface="High Tower Text" pitchFamily="18" charset="0"/>
            </a:endParaRPr>
          </a:p>
        </p:txBody>
      </p:sp>
      <p:sp>
        <p:nvSpPr>
          <p:cNvPr id="5" name="TextBox 4"/>
          <p:cNvSpPr txBox="1"/>
          <p:nvPr/>
        </p:nvSpPr>
        <p:spPr>
          <a:xfrm>
            <a:off x="1219200" y="1752600"/>
            <a:ext cx="6781800" cy="954107"/>
          </a:xfrm>
          <a:prstGeom prst="rect">
            <a:avLst/>
          </a:prstGeom>
          <a:noFill/>
        </p:spPr>
        <p:txBody>
          <a:bodyPr wrap="square" rtlCol="0">
            <a:spAutoFit/>
          </a:bodyPr>
          <a:lstStyle/>
          <a:p>
            <a:pPr algn="ctr"/>
            <a:r>
              <a:rPr lang="en-US" sz="2800" dirty="0" smtClean="0">
                <a:solidFill>
                  <a:srgbClr val="FF0000"/>
                </a:solidFill>
                <a:latin typeface="Comic Sans MS"/>
                <a:cs typeface="Comic Sans MS"/>
              </a:rPr>
              <a:t>SEXUAL TENSION</a:t>
            </a:r>
          </a:p>
          <a:p>
            <a:pPr algn="ctr"/>
            <a:r>
              <a:rPr lang="en-US" sz="2800" dirty="0" smtClean="0">
                <a:latin typeface="Comic Sans MS"/>
                <a:cs typeface="Comic Sans MS"/>
              </a:rPr>
              <a:t>The Anticipation of Pleasure</a:t>
            </a:r>
            <a:endParaRPr lang="en-US" sz="2800" dirty="0">
              <a:latin typeface="Comic Sans MS"/>
              <a:cs typeface="Comic Sans MS"/>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Anti-Manifesto</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686800" cy="5791200"/>
          </a:xfrm>
        </p:spPr>
        <p:style>
          <a:lnRef idx="1">
            <a:schemeClr val="dk1"/>
          </a:lnRef>
          <a:fillRef idx="2">
            <a:schemeClr val="dk1"/>
          </a:fillRef>
          <a:effectRef idx="1">
            <a:schemeClr val="dk1"/>
          </a:effectRef>
          <a:fontRef idx="minor">
            <a:schemeClr val="dk1"/>
          </a:fontRef>
        </p:style>
        <p:txBody>
          <a:bodyPr>
            <a:normAutofit/>
          </a:bodyPr>
          <a:lstStyle/>
          <a:p>
            <a:pPr algn="l">
              <a:buFont typeface="Wingdings" pitchFamily="2" charset="2"/>
              <a:buChar char="§"/>
            </a:pPr>
            <a:r>
              <a:rPr lang="en-US" sz="2200" dirty="0" smtClean="0">
                <a:solidFill>
                  <a:schemeClr val="tx1"/>
                </a:solidFill>
                <a:latin typeface="Comic Sans MS"/>
                <a:cs typeface="Comic Sans MS"/>
              </a:rPr>
              <a:t> How do I create tension is a </a:t>
            </a:r>
            <a:r>
              <a:rPr lang="en-US" sz="2200" u="sng" dirty="0" smtClean="0">
                <a:solidFill>
                  <a:schemeClr val="tx1"/>
                </a:solidFill>
                <a:latin typeface="Comic Sans MS"/>
                <a:cs typeface="Comic Sans MS"/>
              </a:rPr>
              <a:t>needy</a:t>
            </a:r>
            <a:r>
              <a:rPr lang="en-US" sz="2200" dirty="0" smtClean="0">
                <a:solidFill>
                  <a:schemeClr val="tx1"/>
                </a:solidFill>
                <a:latin typeface="Comic Sans MS"/>
                <a:cs typeface="Comic Sans MS"/>
              </a:rPr>
              <a:t> statement</a:t>
            </a:r>
          </a:p>
          <a:p>
            <a:pPr algn="l">
              <a:buFont typeface="Wingdings" pitchFamily="2" charset="2"/>
              <a:buChar char="§"/>
            </a:pPr>
            <a:r>
              <a:rPr lang="en-US" sz="2200" dirty="0" smtClean="0">
                <a:solidFill>
                  <a:schemeClr val="tx1"/>
                </a:solidFill>
                <a:latin typeface="Comic Sans MS"/>
                <a:cs typeface="Comic Sans MS"/>
              </a:rPr>
              <a:t>Tension between a man and a woman is natural. It’s already there.</a:t>
            </a:r>
          </a:p>
          <a:p>
            <a:pPr algn="l">
              <a:buFont typeface="Wingdings" pitchFamily="2" charset="2"/>
              <a:buChar char="§"/>
            </a:pPr>
            <a:r>
              <a:rPr lang="en-US" sz="2200" dirty="0" smtClean="0">
                <a:solidFill>
                  <a:schemeClr val="tx1"/>
                </a:solidFill>
                <a:latin typeface="Comic Sans MS"/>
                <a:cs typeface="Comic Sans MS"/>
              </a:rPr>
              <a:t>The real question is -  do you </a:t>
            </a:r>
            <a:r>
              <a:rPr lang="en-US" sz="2200" u="sng" dirty="0" smtClean="0">
                <a:solidFill>
                  <a:schemeClr val="tx1"/>
                </a:solidFill>
                <a:latin typeface="Comic Sans MS"/>
                <a:cs typeface="Comic Sans MS"/>
              </a:rPr>
              <a:t>want</a:t>
            </a:r>
            <a:r>
              <a:rPr lang="en-US" sz="2200" dirty="0" smtClean="0">
                <a:solidFill>
                  <a:schemeClr val="tx1"/>
                </a:solidFill>
                <a:latin typeface="Comic Sans MS"/>
                <a:cs typeface="Comic Sans MS"/>
              </a:rPr>
              <a:t> to or are you </a:t>
            </a:r>
            <a:r>
              <a:rPr lang="en-US" sz="2200" u="sng" dirty="0" smtClean="0">
                <a:solidFill>
                  <a:schemeClr val="tx1"/>
                </a:solidFill>
                <a:latin typeface="Comic Sans MS"/>
                <a:cs typeface="Comic Sans MS"/>
              </a:rPr>
              <a:t>man enough </a:t>
            </a:r>
            <a:r>
              <a:rPr lang="en-US" sz="2200" dirty="0" smtClean="0">
                <a:solidFill>
                  <a:schemeClr val="tx1"/>
                </a:solidFill>
                <a:latin typeface="Comic Sans MS"/>
                <a:cs typeface="Comic Sans MS"/>
              </a:rPr>
              <a:t>to tap into it.</a:t>
            </a:r>
          </a:p>
          <a:p>
            <a:pPr algn="l">
              <a:buFont typeface="Wingdings" pitchFamily="2" charset="2"/>
              <a:buChar char="§"/>
            </a:pPr>
            <a:r>
              <a:rPr lang="en-US" sz="2200" dirty="0" smtClean="0">
                <a:solidFill>
                  <a:schemeClr val="tx1"/>
                </a:solidFill>
                <a:latin typeface="Comic Sans MS"/>
                <a:cs typeface="Comic Sans MS"/>
              </a:rPr>
              <a:t>You already have an automatic connection with most women. As such you don’t really need to do or say anything special.</a:t>
            </a:r>
          </a:p>
          <a:p>
            <a:pPr algn="l">
              <a:buFont typeface="Wingdings" pitchFamily="2" charset="2"/>
              <a:buChar char="§"/>
            </a:pPr>
            <a:r>
              <a:rPr lang="en-US" sz="2200" dirty="0" smtClean="0">
                <a:solidFill>
                  <a:schemeClr val="tx1"/>
                </a:solidFill>
                <a:latin typeface="Comic Sans MS"/>
                <a:cs typeface="Comic Sans MS"/>
              </a:rPr>
              <a:t>By definition most tension between a man and a woman has a sexual undercurrent.</a:t>
            </a:r>
          </a:p>
          <a:p>
            <a:pPr algn="l"/>
            <a:endParaRPr lang="en-US" sz="8000" dirty="0" smtClean="0">
              <a:solidFill>
                <a:srgbClr val="FF0000"/>
              </a:solidFill>
              <a:latin typeface="High Tower Text" pitchFamily="18" charset="0"/>
            </a:endParaRPr>
          </a:p>
          <a:p>
            <a:pPr algn="l"/>
            <a:endParaRPr lang="en-US" sz="7200" dirty="0" smtClean="0">
              <a:solidFill>
                <a:schemeClr val="tx1"/>
              </a:solidFill>
              <a:latin typeface="+mj-lt"/>
            </a:endParaRPr>
          </a:p>
          <a:p>
            <a:pPr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8077200" cy="1470025"/>
          </a:xfrm>
        </p:spPr>
        <p:txBody>
          <a:bodyPr>
            <a:normAutofit/>
          </a:bodyPr>
          <a:lstStyle/>
          <a:p>
            <a:r>
              <a:rPr lang="en-US" sz="2400" dirty="0" smtClean="0">
                <a:solidFill>
                  <a:schemeClr val="bg1"/>
                </a:solidFill>
                <a:latin typeface="Comic Sans MS"/>
                <a:cs typeface="Comic Sans MS"/>
              </a:rPr>
              <a:t>Anti-Manifesto</a:t>
            </a:r>
            <a:endParaRPr lang="en-US" sz="2400" dirty="0">
              <a:solidFill>
                <a:schemeClr val="bg1"/>
              </a:solidFill>
              <a:latin typeface="Comic Sans MS"/>
              <a:cs typeface="Comic Sans MS"/>
            </a:endParaRPr>
          </a:p>
        </p:txBody>
      </p:sp>
      <p:sp>
        <p:nvSpPr>
          <p:cNvPr id="3" name="Subtitle 2"/>
          <p:cNvSpPr>
            <a:spLocks noGrp="1"/>
          </p:cNvSpPr>
          <p:nvPr>
            <p:ph type="subTitle" idx="1"/>
          </p:nvPr>
        </p:nvSpPr>
        <p:spPr>
          <a:xfrm>
            <a:off x="228600" y="914400"/>
            <a:ext cx="8686800" cy="5791200"/>
          </a:xfrm>
        </p:spPr>
        <p:style>
          <a:lnRef idx="1">
            <a:schemeClr val="dk1"/>
          </a:lnRef>
          <a:fillRef idx="2">
            <a:schemeClr val="dk1"/>
          </a:fillRef>
          <a:effectRef idx="1">
            <a:schemeClr val="dk1"/>
          </a:effectRef>
          <a:fontRef idx="minor">
            <a:schemeClr val="dk1"/>
          </a:fontRef>
        </p:style>
        <p:txBody>
          <a:bodyPr>
            <a:normAutofit fontScale="40000" lnSpcReduction="20000"/>
          </a:bodyPr>
          <a:lstStyle/>
          <a:p>
            <a:pPr algn="l"/>
            <a:endParaRPr lang="en-US" sz="6700" dirty="0" smtClean="0">
              <a:solidFill>
                <a:schemeClr val="tx1"/>
              </a:solidFill>
              <a:latin typeface="Gill Sans MT Condensed" pitchFamily="34" charset="0"/>
            </a:endParaRPr>
          </a:p>
          <a:p>
            <a:pPr algn="l">
              <a:buFont typeface="Wingdings" pitchFamily="2" charset="2"/>
              <a:buChar char="§"/>
            </a:pPr>
            <a:r>
              <a:rPr lang="en-US" sz="6200" dirty="0" smtClean="0">
                <a:solidFill>
                  <a:schemeClr val="tx1"/>
                </a:solidFill>
                <a:latin typeface="Comic Sans MS"/>
                <a:cs typeface="Comic Sans MS"/>
              </a:rPr>
              <a:t> Your main focus should be on not breaking that natural tension that is already there by talking and entertaining</a:t>
            </a:r>
          </a:p>
          <a:p>
            <a:pPr algn="l"/>
            <a:endParaRPr lang="en-US" sz="6200" dirty="0" smtClean="0">
              <a:solidFill>
                <a:schemeClr val="tx1"/>
              </a:solidFill>
              <a:latin typeface="Comic Sans MS"/>
              <a:cs typeface="Comic Sans MS"/>
            </a:endParaRPr>
          </a:p>
          <a:p>
            <a:pPr algn="l">
              <a:buFont typeface="Wingdings" pitchFamily="2" charset="2"/>
              <a:buChar char="§"/>
            </a:pPr>
            <a:r>
              <a:rPr lang="en-US" sz="6200" dirty="0" smtClean="0">
                <a:solidFill>
                  <a:schemeClr val="tx1"/>
                </a:solidFill>
                <a:latin typeface="Comic Sans MS"/>
                <a:cs typeface="Comic Sans MS"/>
              </a:rPr>
              <a:t> Tension will reveal itself in the short pauses and </a:t>
            </a:r>
            <a:r>
              <a:rPr lang="en-US" sz="6200" dirty="0" smtClean="0">
                <a:solidFill>
                  <a:schemeClr val="tx1"/>
                </a:solidFill>
                <a:latin typeface="Comic Sans MS"/>
                <a:cs typeface="Comic Sans MS"/>
              </a:rPr>
              <a:t>silences</a:t>
            </a:r>
            <a:endParaRPr lang="en-US" sz="6200" dirty="0" smtClean="0">
              <a:solidFill>
                <a:schemeClr val="tx1"/>
              </a:solidFill>
              <a:latin typeface="Comic Sans MS"/>
              <a:cs typeface="Comic Sans MS"/>
            </a:endParaRPr>
          </a:p>
          <a:p>
            <a:pPr algn="l"/>
            <a:endParaRPr lang="en-US" sz="6200" dirty="0" smtClean="0">
              <a:solidFill>
                <a:schemeClr val="tx1"/>
              </a:solidFill>
              <a:latin typeface="Comic Sans MS"/>
              <a:cs typeface="Comic Sans MS"/>
            </a:endParaRPr>
          </a:p>
          <a:p>
            <a:pPr algn="l">
              <a:buFont typeface="Wingdings" pitchFamily="2" charset="2"/>
              <a:buChar char="§"/>
            </a:pPr>
            <a:r>
              <a:rPr lang="en-US" sz="6200" dirty="0" smtClean="0">
                <a:solidFill>
                  <a:schemeClr val="tx1"/>
                </a:solidFill>
                <a:latin typeface="Comic Sans MS"/>
                <a:cs typeface="Comic Sans MS"/>
              </a:rPr>
              <a:t> The paradox is that tension is your best tool for creating attraction but guys are constantly trying to break </a:t>
            </a:r>
            <a:r>
              <a:rPr lang="en-US" sz="6200" dirty="0" smtClean="0">
                <a:solidFill>
                  <a:schemeClr val="tx1"/>
                </a:solidFill>
                <a:latin typeface="Comic Sans MS"/>
                <a:cs typeface="Comic Sans MS"/>
              </a:rPr>
              <a:t>it</a:t>
            </a:r>
            <a:endParaRPr lang="en-US" sz="6200" dirty="0" smtClean="0">
              <a:solidFill>
                <a:schemeClr val="tx1"/>
              </a:solidFill>
              <a:latin typeface="Comic Sans MS"/>
              <a:cs typeface="Comic Sans MS"/>
            </a:endParaRPr>
          </a:p>
          <a:p>
            <a:pPr algn="l"/>
            <a:endParaRPr lang="en-US" sz="7200" dirty="0" smtClean="0">
              <a:solidFill>
                <a:schemeClr val="tx1"/>
              </a:solidFill>
              <a:latin typeface="+mj-lt"/>
            </a:endParaRPr>
          </a:p>
          <a:p>
            <a:pPr algn="l">
              <a:buFontTx/>
              <a:buChar char="-"/>
            </a:pPr>
            <a:endParaRPr lang="en-US" dirty="0" smtClean="0">
              <a:solidFill>
                <a:schemeClr val="tx1"/>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Couture.thmx</Template>
  <TotalTime>8108</TotalTime>
  <Words>4974</Words>
  <Application>Microsoft Macintosh PowerPoint</Application>
  <PresentationFormat>On-screen Show (4:3)</PresentationFormat>
  <Paragraphs>383</Paragraphs>
  <Slides>59</Slides>
  <Notes>0</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Couture</vt:lpstr>
      <vt:lpstr> </vt:lpstr>
      <vt:lpstr> </vt:lpstr>
      <vt:lpstr>Your Real Fear</vt:lpstr>
      <vt:lpstr>3 Bold Moves</vt:lpstr>
      <vt:lpstr> </vt:lpstr>
      <vt:lpstr>What Creates Attraction</vt:lpstr>
      <vt:lpstr>PowerPoint Presentation</vt:lpstr>
      <vt:lpstr>Anti-Manifesto</vt:lpstr>
      <vt:lpstr>Anti-Manifesto</vt:lpstr>
      <vt:lpstr>The Feeling of Sexual Tension</vt:lpstr>
      <vt:lpstr>Sexual Tension</vt:lpstr>
      <vt:lpstr>Breaking Rapport is a Trap</vt:lpstr>
      <vt:lpstr>Women Bait You to Reduce Tension</vt:lpstr>
      <vt:lpstr>Risk Creepy</vt:lpstr>
      <vt:lpstr>Are you Creepy or Sexy?</vt:lpstr>
      <vt:lpstr>Seductive Listening</vt:lpstr>
      <vt:lpstr>Seductive Listening</vt:lpstr>
      <vt:lpstr>Seductive Listening</vt:lpstr>
      <vt:lpstr>The Person Talking is Qualifying</vt:lpstr>
      <vt:lpstr>Facial Expressions Trump Posture </vt:lpstr>
      <vt:lpstr>The Poker Face </vt:lpstr>
      <vt:lpstr>The Screening Look </vt:lpstr>
      <vt:lpstr>Creating The Qualifying Frame</vt:lpstr>
      <vt:lpstr>Qualification &amp; Attraction</vt:lpstr>
      <vt:lpstr> </vt:lpstr>
      <vt:lpstr>Escalation is Attractive</vt:lpstr>
      <vt:lpstr>Fast Escalation</vt:lpstr>
      <vt:lpstr>Escalation is Easy</vt:lpstr>
      <vt:lpstr>Women Love Attention </vt:lpstr>
      <vt:lpstr>Dancing Monkeys</vt:lpstr>
      <vt:lpstr>3 Biggest Mistakes</vt:lpstr>
      <vt:lpstr>What is Escalation</vt:lpstr>
      <vt:lpstr>PowerPoint Presentation</vt:lpstr>
      <vt:lpstr>Escalate The Vibe</vt:lpstr>
      <vt:lpstr>Escalate the Vibe</vt:lpstr>
      <vt:lpstr>Make a Move </vt:lpstr>
      <vt:lpstr>Vibe</vt:lpstr>
      <vt:lpstr>Hold Face Contact</vt:lpstr>
      <vt:lpstr>Deadpan Escalation</vt:lpstr>
      <vt:lpstr>PowerPoint Presentation</vt:lpstr>
      <vt:lpstr>Touching - Mental Masturbation</vt:lpstr>
      <vt:lpstr>The It’s On Moment</vt:lpstr>
      <vt:lpstr>Sexual Tension  &amp; The It’s On Moment</vt:lpstr>
      <vt:lpstr>More on the IOM</vt:lpstr>
      <vt:lpstr>Escalation Makes  Attraction Official</vt:lpstr>
      <vt:lpstr>Escalation is Attractive</vt:lpstr>
      <vt:lpstr>The Introduction</vt:lpstr>
      <vt:lpstr>The Seductive Introduction</vt:lpstr>
      <vt:lpstr>The Seductive Handshake</vt:lpstr>
      <vt:lpstr>PowerPoint Presentation</vt:lpstr>
      <vt:lpstr>Arousal Point of No Return</vt:lpstr>
      <vt:lpstr>Couples to Arousal Touching</vt:lpstr>
      <vt:lpstr>Arousal</vt:lpstr>
      <vt:lpstr>Sexual Touching </vt:lpstr>
      <vt:lpstr>Attraction Happens Fast</vt:lpstr>
      <vt:lpstr>The Persistence Reward Ratio</vt:lpstr>
      <vt:lpstr> Attraction Review</vt:lpstr>
      <vt:lpstr> Escalation Review</vt:lpstr>
      <vt:lpstr> </vt:lpstr>
    </vt:vector>
  </TitlesOfParts>
  <Company>The Nielsen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Anti-Manifesto Method</dc:title>
  <dc:creator>Nielsen</dc:creator>
  <cp:lastModifiedBy>chris anastasia</cp:lastModifiedBy>
  <cp:revision>760</cp:revision>
  <dcterms:created xsi:type="dcterms:W3CDTF">2009-11-11T02:43:05Z</dcterms:created>
  <dcterms:modified xsi:type="dcterms:W3CDTF">2012-02-10T19:33:53Z</dcterms:modified>
</cp:coreProperties>
</file>